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376_FF71320E.xml" ContentType="application/vnd.ms-powerpoint.comments+xml"/>
  <Override PartName="/ppt/notesSlides/notesSlide1.xml" ContentType="application/vnd.openxmlformats-officedocument.presentationml.notesSlide+xml"/>
  <Override PartName="/ppt/comments/modernComment_372_3A238C5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49_BDEF666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36C_D645C3B8.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36F_DB8568A6.xml" ContentType="application/vnd.ms-powerpoint.comments+xml"/>
  <Override PartName="/ppt/notesSlides/notesSlide13.xml" ContentType="application/vnd.openxmlformats-officedocument.presentationml.notesSlide+xml"/>
  <Override PartName="/ppt/comments/modernComment_370_A54C7A41.xml" ContentType="application/vnd.ms-powerpoint.comments+xml"/>
  <Override PartName="/ppt/notesSlides/notesSlide14.xml" ContentType="application/vnd.openxmlformats-officedocument.presentationml.notesSlide+xml"/>
  <Override PartName="/ppt/comments/modernComment_371_CC4925B5.xml" ContentType="application/vnd.ms-powerpoint.comments+xml"/>
  <Override PartName="/ppt/notesSlides/notesSlide15.xml" ContentType="application/vnd.openxmlformats-officedocument.presentationml.notesSlide+xml"/>
  <Override PartName="/ppt/comments/modernComment_37E_E552688E.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374_79B10459.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720" r:id="rId5"/>
  </p:sldMasterIdLst>
  <p:notesMasterIdLst>
    <p:notesMasterId r:id="rId27"/>
  </p:notesMasterIdLst>
  <p:handoutMasterIdLst>
    <p:handoutMasterId r:id="rId28"/>
  </p:handoutMasterIdLst>
  <p:sldIdLst>
    <p:sldId id="696" r:id="rId6"/>
    <p:sldId id="697" r:id="rId7"/>
    <p:sldId id="886" r:id="rId8"/>
    <p:sldId id="882" r:id="rId9"/>
    <p:sldId id="709" r:id="rId10"/>
    <p:sldId id="578" r:id="rId11"/>
    <p:sldId id="585" r:id="rId12"/>
    <p:sldId id="590" r:id="rId13"/>
    <p:sldId id="887" r:id="rId14"/>
    <p:sldId id="876" r:id="rId15"/>
    <p:sldId id="888" r:id="rId16"/>
    <p:sldId id="889" r:id="rId17"/>
    <p:sldId id="890" r:id="rId18"/>
    <p:sldId id="891" r:id="rId19"/>
    <p:sldId id="892" r:id="rId20"/>
    <p:sldId id="879" r:id="rId21"/>
    <p:sldId id="880" r:id="rId22"/>
    <p:sldId id="881" r:id="rId23"/>
    <p:sldId id="894" r:id="rId24"/>
    <p:sldId id="885" r:id="rId25"/>
    <p:sldId id="884" r:id="rId26"/>
  </p:sldIdLst>
  <p:sldSz cx="6858000" cy="9144000" type="letter"/>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A40132-0930-4505-BCB5-E70E1C35135B}">
          <p14:sldIdLst>
            <p14:sldId id="696"/>
            <p14:sldId id="697"/>
            <p14:sldId id="886"/>
            <p14:sldId id="882"/>
            <p14:sldId id="709"/>
            <p14:sldId id="578"/>
            <p14:sldId id="585"/>
            <p14:sldId id="590"/>
            <p14:sldId id="887"/>
            <p14:sldId id="876"/>
            <p14:sldId id="888"/>
            <p14:sldId id="889"/>
            <p14:sldId id="890"/>
            <p14:sldId id="891"/>
            <p14:sldId id="892"/>
          </p14:sldIdLst>
        </p14:section>
        <p14:section name="Marketing and Collaboration" id="{5DBC1D88-8885-4839-B798-E0548D9DAAA8}">
          <p14:sldIdLst>
            <p14:sldId id="879"/>
            <p14:sldId id="880"/>
          </p14:sldIdLst>
        </p14:section>
        <p14:section name="Event Planning" id="{92B2BBE0-6399-4D40-971B-44F2B7151E5F}">
          <p14:sldIdLst>
            <p14:sldId id="881"/>
          </p14:sldIdLst>
        </p14:section>
        <p14:section name="Financial Impact" id="{9E86D18C-CD05-4D8D-97F8-8BEA316C49D8}">
          <p14:sldIdLst>
            <p14:sldId id="894"/>
          </p14:sldIdLst>
        </p14:section>
        <p14:section name="Recomendations for the year ahead" id="{ECF336AA-31E1-44FC-A571-7781459C1946}">
          <p14:sldIdLst>
            <p14:sldId id="885"/>
            <p14:sldId id="884"/>
          </p14:sldIdLst>
        </p14:section>
        <p14:section name="Appendix" id="{3B0B3D77-DF32-4D55-BC56-024CAC2620A6}">
          <p14:sldIdLst/>
        </p14:section>
      </p14:sectionLst>
    </p:ext>
    <p:ext uri="{EFAFB233-063F-42B5-8137-9DF3F51BA10A}">
      <p15:sldGuideLst xmlns:p15="http://schemas.microsoft.com/office/powerpoint/2012/main">
        <p15:guide id="1" orient="horz" pos="2880" userDrawn="1">
          <p15:clr>
            <a:srgbClr val="A4A3A4"/>
          </p15:clr>
        </p15:guide>
        <p15:guide id="2" pos="21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30EE02-DF5B-3608-42C7-B58788A8D62A}" name="Aguayo, Hayley D CTR (USA)" initials="HA" userId="S::hayley.d.aguayo.ctr@health.mil::f826d4cf-0427-49d0-9544-f2dff458ba4e" providerId="AD"/>
  <p188:author id="{E3E7F403-7F64-3AF4-C0C8-60FA281A4169}" name="Jasmine Adams" initials="JA" userId="S::jadams@frankliniq.com::a346aa42-8ad0-4f73-b888-69a28f8c6700" providerId="AD"/>
  <p188:author id="{9C05DE0D-60AB-F821-4E4B-ECD7D0A265F4}" name="Warnick, Lesley" initials="WL" userId="S::lwarnick@deloitte.com::29031ecc-625b-4745-bd78-55796294f5ca" providerId="AD"/>
  <p188:author id="{0B218A1B-CC04-0BE0-7368-6391ABABCD53}" name="Adams, Jasmine J CTR (USA)" initials="A(" userId="S::jasmine.j.adams5.ctr@health.mil::69451c71-74e5-4350-aef4-a814094000fe" providerId="AD"/>
  <p188:author id="{4B9C452F-23D5-4F46-BE86-4926167746C2}" name="Campbell, Melissa A CTR (USA)" initials="C(" userId="S::melissa.a.campbell78.ctr@health.mil::9417ac16-7564-40a8-901b-4f24688f9a62" providerId="AD"/>
  <p188:author id="{6C20F335-AFFA-F9A3-E96A-CE3BD7FD2380}" name="Baker, Emilie A CTR (USA)" initials="BEAC(" userId="S::emilie.a.baker.ctr@health.mil::3f8b7790-a008-434f-9088-602407fde832" providerId="AD"/>
  <p188:author id="{D6E5473F-8018-99D0-F3B4-9B2E6BF21C6A}" name="King, Ladonna S CTR (USA)" initials="K(" userId="S::ladonna.s.king.ctr@health.mil::4f7eb0f5-f993-4d66-bb03-2adbfddf82d6" providerId="AD"/>
  <p188:author id="{ED34894B-C039-CD13-8741-AAC947CA5E97}" name="Scott, Miesha D CTR (USA)" initials="S(" userId="S::miesha.d.scott.ctr@health.mil::9d928378-5877-4bee-98ac-32adbd484546" providerId="AD"/>
  <p188:author id="{B4C32478-DF66-494C-4991-205A1C2A41A7}" name="Ruda, Emily" initials="RE" userId="S::eruda@deloitte.com::46132f32-db9b-4203-8d57-698a0abf12b1" providerId="AD"/>
  <p188:author id="{85F7047A-6626-C9E5-8A26-43E5ED23A6FC}" name="Barrow, Jannelle S CTR DHA ED &amp; TRAINING (J-7) (USA)" initials="B(" userId="S::jannelle.s.barrow.ctr@health.mil::00f574ec-8f84-45ec-8b05-fab26a9137fe" providerId="AD"/>
  <p188:author id="{848E2488-4378-A1A0-D36A-BD4CF771290E}" name="Church, Summer" initials="CS" userId="S::schurch@deloitte.com::5d89e7b0-402f-4cb1-a6a5-f5917f83dc90" providerId="AD"/>
  <p188:author id="{E5D87D93-3EB3-BE5F-3B55-28C1E1A40250}" name="Baker, Emilie" initials="BE" userId="S::embaker@deloitte.com::22125b80-6520-4835-ad1d-48419aed7403" providerId="AD"/>
  <p188:author id="{4FE0E8B6-027B-2360-D55E-19948B733901}" name="Mckiernan, Catherine A CTR (USA)" initials="M(" userId="S::catherine.a.mckiernan2.ctr@health.mil::bfa16981-1f53-4c3e-91aa-78f5438512e8" providerId="AD"/>
  <p188:author id="{59C41DBB-36AC-D494-F101-16182293CB3F}" name="Aguayo, Hayley" initials="AH" userId="S::haguayo@deloitte.com::59e3d467-828e-4d36-a84f-88f07ffa73db" providerId="AD"/>
  <p188:author id="{316704C2-3B28-5DCA-C069-5D83D675EC68}" name="Weismiller, Emilie A CTR (USA)" initials="EW" userId="S::emilie.a.weismiller.ctr@health.mil::3f8b7790-a008-434f-9088-602407fde832" providerId="AD"/>
  <p188:author id="{965EDEC3-1C4D-C9B0-AE93-F07DE1D5D453}" name="Reyes, Maria Cecilia CTR (USA)" initials="R(" userId="S::mariacecilia.reyes.ctr@health.mil::1645155d-4448-4c1e-bd76-e4d2db041245" providerId="AD"/>
  <p188:author id="{A7CADFCE-0178-2313-8D2B-8B126B2BF2D5}" name="Campbell, Thomas" initials="CT" userId="S::thcampbell@deloitte.com::95564a1c-7db7-41b2-92ef-64b6a2e45137" providerId="AD"/>
  <p188:author id="{C34E2BD8-5DFA-1FA4-9755-B9D7D501CCDD}" name="Mandt, Taryss" initials="MT" userId="S::tmandt@deloitte.com::148bafc8-7162-49bf-8c7e-74e1368e8857" providerId="AD"/>
  <p188:author id="{AA1F4DDC-68CA-8F30-29EA-272EB765A828}" name="Davenport, Tom" initials="DT" userId="S::todavenport@deloitte.com::2024b434-4373-44ac-9d15-309e91e5009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D57B0"/>
    <a:srgbClr val="F2F2F2"/>
    <a:srgbClr val="DAE3F3"/>
    <a:srgbClr val="760503"/>
    <a:srgbClr val="4472C4"/>
    <a:srgbClr val="E9EBF5"/>
    <a:srgbClr val="000000"/>
    <a:srgbClr val="C7CFDB"/>
    <a:srgbClr val="E5E9EF"/>
    <a:srgbClr val="B8C3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29A9F-9AE8-4317-BD3A-9771E8BDE4C5}" v="5970" dt="2025-01-15T22:19:34.179"/>
    <p1510:client id="{2EFD4DD2-1230-479A-90B7-2AFB7E2C7A19}" v="1841" dt="2025-01-16T02:21:13.543"/>
    <p1510:client id="{9B57ED60-244B-3716-F494-FD99C28F6112}" v="7" dt="2025-01-15T15:03:50.809"/>
    <p1510:client id="{C1A59219-9E01-7456-BA88-A63B68705EEC}" v="1" dt="2025-01-15T16:52:13.115"/>
    <p1510:client id="{EF43F1BE-F06B-67A3-B064-3997AFB6319E}" v="2" dt="2025-01-15T20:30:09.204"/>
    <p1510:client id="{F6F85C42-4937-4DBF-B63A-FD4875F6429F}" v="902" dt="2025-01-15T22:14:15.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2262" y="84"/>
      </p:cViewPr>
      <p:guideLst>
        <p:guide orient="horz" pos="2880"/>
        <p:guide pos="213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9068455340421"/>
          <c:y val="4.3753606371974056E-2"/>
          <c:w val="0.88070931544659581"/>
          <c:h val="0.79936319974681325"/>
        </c:manualLayout>
      </c:layout>
      <c:lineChart>
        <c:grouping val="standard"/>
        <c:varyColors val="0"/>
        <c:ser>
          <c:idx val="0"/>
          <c:order val="0"/>
          <c:tx>
            <c:strRef>
              <c:f>Sheet1!$B$1</c:f>
              <c:strCache>
                <c:ptCount val="1"/>
                <c:pt idx="0">
                  <c:v>2023</c:v>
                </c:pt>
              </c:strCache>
            </c:strRef>
          </c:tx>
          <c:spPr>
            <a:ln w="28575" cap="rnd">
              <a:solidFill>
                <a:srgbClr val="E9B009"/>
              </a:solidFill>
              <a:round/>
            </a:ln>
            <a:effectLst/>
          </c:spPr>
          <c:marker>
            <c:symbol val="diamond"/>
            <c:size val="9"/>
            <c:spPr>
              <a:solidFill>
                <a:srgbClr val="E9B009"/>
              </a:solidFill>
              <a:ln w="9525">
                <a:solidFill>
                  <a:srgbClr val="E9B009"/>
                </a:solidFill>
              </a:ln>
              <a:effectLst/>
            </c:spPr>
          </c:marker>
          <c:cat>
            <c:strRef>
              <c:f>Sheet1!$A$2:$A$13</c:f>
              <c:strCache>
                <c:ptCount val="12"/>
                <c:pt idx="0">
                  <c:v>Dec</c:v>
                </c:pt>
                <c:pt idx="1">
                  <c:v>Nov</c:v>
                </c:pt>
                <c:pt idx="2">
                  <c:v>Oct</c:v>
                </c:pt>
                <c:pt idx="3">
                  <c:v>Sep</c:v>
                </c:pt>
                <c:pt idx="4">
                  <c:v>Aug</c:v>
                </c:pt>
                <c:pt idx="5">
                  <c:v>Jul</c:v>
                </c:pt>
                <c:pt idx="6">
                  <c:v>Jun</c:v>
                </c:pt>
                <c:pt idx="7">
                  <c:v>May</c:v>
                </c:pt>
                <c:pt idx="8">
                  <c:v>Apr</c:v>
                </c:pt>
                <c:pt idx="9">
                  <c:v>Mar</c:v>
                </c:pt>
                <c:pt idx="10">
                  <c:v>Feb</c:v>
                </c:pt>
                <c:pt idx="11">
                  <c:v>Jan</c:v>
                </c:pt>
              </c:strCache>
            </c:strRef>
          </c:cat>
          <c:val>
            <c:numRef>
              <c:f>Sheet1!$B$2:$B$13</c:f>
              <c:numCache>
                <c:formatCode>General</c:formatCode>
                <c:ptCount val="12"/>
                <c:pt idx="0">
                  <c:v>7</c:v>
                </c:pt>
                <c:pt idx="1">
                  <c:v>9</c:v>
                </c:pt>
                <c:pt idx="2">
                  <c:v>9</c:v>
                </c:pt>
                <c:pt idx="3">
                  <c:v>6</c:v>
                </c:pt>
                <c:pt idx="4">
                  <c:v>10</c:v>
                </c:pt>
                <c:pt idx="5">
                  <c:v>5</c:v>
                </c:pt>
                <c:pt idx="6">
                  <c:v>5</c:v>
                </c:pt>
                <c:pt idx="7">
                  <c:v>12</c:v>
                </c:pt>
                <c:pt idx="8">
                  <c:v>6</c:v>
                </c:pt>
                <c:pt idx="9">
                  <c:v>12</c:v>
                </c:pt>
                <c:pt idx="10">
                  <c:v>12</c:v>
                </c:pt>
                <c:pt idx="11">
                  <c:v>10</c:v>
                </c:pt>
              </c:numCache>
            </c:numRef>
          </c:val>
          <c:smooth val="0"/>
          <c:extLst>
            <c:ext xmlns:c16="http://schemas.microsoft.com/office/drawing/2014/chart" uri="{C3380CC4-5D6E-409C-BE32-E72D297353CC}">
              <c16:uniqueId val="{00000000-56E2-2043-B840-6CC0DEFDFBED}"/>
            </c:ext>
          </c:extLst>
        </c:ser>
        <c:ser>
          <c:idx val="1"/>
          <c:order val="1"/>
          <c:tx>
            <c:strRef>
              <c:f>Sheet1!$C$1</c:f>
              <c:strCache>
                <c:ptCount val="1"/>
                <c:pt idx="0">
                  <c:v>2024</c:v>
                </c:pt>
              </c:strCache>
            </c:strRef>
          </c:tx>
          <c:spPr>
            <a:ln w="28575" cap="rnd">
              <a:solidFill>
                <a:srgbClr val="022568"/>
              </a:solidFill>
              <a:round/>
            </a:ln>
            <a:effectLst/>
          </c:spPr>
          <c:marker>
            <c:symbol val="square"/>
            <c:size val="7"/>
            <c:spPr>
              <a:solidFill>
                <a:srgbClr val="022568"/>
              </a:solidFill>
              <a:ln w="9525">
                <a:solidFill>
                  <a:srgbClr val="022568"/>
                </a:solidFill>
              </a:ln>
              <a:effectLst/>
            </c:spPr>
          </c:marker>
          <c:cat>
            <c:strRef>
              <c:f>Sheet1!$A$2:$A$13</c:f>
              <c:strCache>
                <c:ptCount val="12"/>
                <c:pt idx="0">
                  <c:v>Dec</c:v>
                </c:pt>
                <c:pt idx="1">
                  <c:v>Nov</c:v>
                </c:pt>
                <c:pt idx="2">
                  <c:v>Oct</c:v>
                </c:pt>
                <c:pt idx="3">
                  <c:v>Sep</c:v>
                </c:pt>
                <c:pt idx="4">
                  <c:v>Aug</c:v>
                </c:pt>
                <c:pt idx="5">
                  <c:v>Jul</c:v>
                </c:pt>
                <c:pt idx="6">
                  <c:v>Jun</c:v>
                </c:pt>
                <c:pt idx="7">
                  <c:v>May</c:v>
                </c:pt>
                <c:pt idx="8">
                  <c:v>Apr</c:v>
                </c:pt>
                <c:pt idx="9">
                  <c:v>Mar</c:v>
                </c:pt>
                <c:pt idx="10">
                  <c:v>Feb</c:v>
                </c:pt>
                <c:pt idx="11">
                  <c:v>Jan</c:v>
                </c:pt>
              </c:strCache>
            </c:strRef>
          </c:cat>
          <c:val>
            <c:numRef>
              <c:f>Sheet1!$C$2:$C$13</c:f>
              <c:numCache>
                <c:formatCode>General</c:formatCode>
                <c:ptCount val="12"/>
                <c:pt idx="0">
                  <c:v>13</c:v>
                </c:pt>
                <c:pt idx="1">
                  <c:v>19</c:v>
                </c:pt>
                <c:pt idx="2">
                  <c:v>3</c:v>
                </c:pt>
                <c:pt idx="3">
                  <c:v>8</c:v>
                </c:pt>
                <c:pt idx="4">
                  <c:v>13</c:v>
                </c:pt>
                <c:pt idx="5">
                  <c:v>10</c:v>
                </c:pt>
                <c:pt idx="6">
                  <c:v>6</c:v>
                </c:pt>
                <c:pt idx="7">
                  <c:v>8</c:v>
                </c:pt>
                <c:pt idx="8">
                  <c:v>18</c:v>
                </c:pt>
                <c:pt idx="9">
                  <c:v>18</c:v>
                </c:pt>
                <c:pt idx="10">
                  <c:v>11</c:v>
                </c:pt>
                <c:pt idx="11">
                  <c:v>14</c:v>
                </c:pt>
              </c:numCache>
            </c:numRef>
          </c:val>
          <c:smooth val="0"/>
          <c:extLst>
            <c:ext xmlns:c16="http://schemas.microsoft.com/office/drawing/2014/chart" uri="{C3380CC4-5D6E-409C-BE32-E72D297353CC}">
              <c16:uniqueId val="{00000001-56E2-2043-B840-6CC0DEFDFBED}"/>
            </c:ext>
          </c:extLst>
        </c:ser>
        <c:dLbls>
          <c:showLegendKey val="0"/>
          <c:showVal val="0"/>
          <c:showCatName val="0"/>
          <c:showSerName val="0"/>
          <c:showPercent val="0"/>
          <c:showBubbleSize val="0"/>
        </c:dLbls>
        <c:marker val="1"/>
        <c:smooth val="0"/>
        <c:axId val="1934834448"/>
        <c:axId val="2061646272"/>
      </c:lineChart>
      <c:catAx>
        <c:axId val="193483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10" baseline="0">
                <a:solidFill>
                  <a:schemeClr val="tx1"/>
                </a:solidFill>
                <a:latin typeface="Franklin Gothic Book" panose="020B0503020102020204" pitchFamily="34" charset="0"/>
                <a:ea typeface="+mn-ea"/>
                <a:cs typeface="+mn-cs"/>
              </a:defRPr>
            </a:pPr>
            <a:endParaRPr lang="en-US"/>
          </a:p>
        </c:txPr>
        <c:crossAx val="2061646272"/>
        <c:crosses val="autoZero"/>
        <c:auto val="1"/>
        <c:lblAlgn val="ctr"/>
        <c:lblOffset val="100"/>
        <c:noMultiLvlLbl val="0"/>
      </c:catAx>
      <c:valAx>
        <c:axId val="2061646272"/>
        <c:scaling>
          <c:orientation val="minMax"/>
          <c:max val="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spc="10" baseline="0">
                    <a:solidFill>
                      <a:schemeClr val="tx1"/>
                    </a:solidFill>
                    <a:latin typeface="Franklin Gothic Book" panose="020B0503020102020204" pitchFamily="34" charset="0"/>
                    <a:ea typeface="+mn-ea"/>
                    <a:cs typeface="+mn-cs"/>
                  </a:defRPr>
                </a:pPr>
                <a:r>
                  <a:rPr lang="en-US" sz="1200" spc="10" baseline="0"/>
                  <a:t>Number of Applications</a:t>
                </a:r>
              </a:p>
            </c:rich>
          </c:tx>
          <c:layout>
            <c:manualLayout>
              <c:xMode val="edge"/>
              <c:yMode val="edge"/>
              <c:x val="2.1154153995228469E-3"/>
              <c:y val="4.5156892780391387E-2"/>
            </c:manualLayout>
          </c:layout>
          <c:overlay val="0"/>
          <c:spPr>
            <a:noFill/>
            <a:ln>
              <a:noFill/>
            </a:ln>
            <a:effectLst/>
          </c:spPr>
          <c:txPr>
            <a:bodyPr rot="-5400000" spcFirstLastPara="1" vertOverflow="ellipsis" vert="horz" wrap="square" anchor="ctr" anchorCtr="1"/>
            <a:lstStyle/>
            <a:p>
              <a:pPr>
                <a:defRPr sz="1200" b="0" i="0" u="none" strike="noStrike" kern="1200" spc="10" baseline="0">
                  <a:solidFill>
                    <a:schemeClr val="tx1"/>
                  </a:solidFill>
                  <a:latin typeface="Franklin Gothic Book" panose="020B05030201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Franklin Gothic Book" panose="020B0503020102020204" pitchFamily="34" charset="0"/>
                <a:ea typeface="+mn-ea"/>
                <a:cs typeface="+mn-cs"/>
              </a:defRPr>
            </a:pPr>
            <a:endParaRPr lang="en-US"/>
          </a:p>
        </c:txPr>
        <c:crossAx val="1934834448"/>
        <c:crosses val="autoZero"/>
        <c:crossBetween val="between"/>
        <c:majorUnit val="5"/>
      </c:valAx>
      <c:spPr>
        <a:noFill/>
        <a:ln>
          <a:noFill/>
        </a:ln>
        <a:effectLst/>
      </c:spPr>
    </c:plotArea>
    <c:legend>
      <c:legendPos val="b"/>
      <c:layout>
        <c:manualLayout>
          <c:xMode val="edge"/>
          <c:yMode val="edge"/>
          <c:x val="0.59359381894331464"/>
          <c:y val="0.70554745508415562"/>
          <c:w val="0.40327149443656995"/>
          <c:h val="0.10447101877501978"/>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539337094513605"/>
          <c:y val="9.0241805404560407E-2"/>
          <c:w val="0.56606261850909678"/>
          <c:h val="0.83704535953989334"/>
        </c:manualLayout>
      </c:layout>
      <c:barChart>
        <c:barDir val="bar"/>
        <c:grouping val="clustered"/>
        <c:varyColors val="0"/>
        <c:ser>
          <c:idx val="0"/>
          <c:order val="0"/>
          <c:tx>
            <c:strRef>
              <c:f>Sheet1!$B$1</c:f>
              <c:strCache>
                <c:ptCount val="1"/>
                <c:pt idx="0">
                  <c:v>Completions</c:v>
                </c:pt>
              </c:strCache>
            </c:strRef>
          </c:tx>
          <c:spPr>
            <a:solidFill>
              <a:srgbClr val="051C48"/>
            </a:solidFill>
            <a:ln>
              <a:noFill/>
            </a:ln>
            <a:effectLst/>
          </c:spPr>
          <c:invertIfNegative val="0"/>
          <c:dPt>
            <c:idx val="0"/>
            <c:invertIfNegative val="0"/>
            <c:bubble3D val="0"/>
            <c:spPr>
              <a:solidFill>
                <a:srgbClr val="727E97"/>
              </a:solidFill>
              <a:ln>
                <a:noFill/>
              </a:ln>
              <a:effectLst/>
            </c:spPr>
            <c:extLst>
              <c:ext xmlns:c16="http://schemas.microsoft.com/office/drawing/2014/chart" uri="{C3380CC4-5D6E-409C-BE32-E72D297353CC}">
                <c16:uniqueId val="{00000001-6EEA-044E-BC91-6940E443CF93}"/>
              </c:ext>
            </c:extLst>
          </c:dPt>
          <c:dPt>
            <c:idx val="1"/>
            <c:invertIfNegative val="0"/>
            <c:bubble3D val="0"/>
            <c:spPr>
              <a:solidFill>
                <a:srgbClr val="4F5E7E"/>
              </a:solidFill>
              <a:ln>
                <a:noFill/>
              </a:ln>
              <a:effectLst/>
            </c:spPr>
            <c:extLst>
              <c:ext xmlns:c16="http://schemas.microsoft.com/office/drawing/2014/chart" uri="{C3380CC4-5D6E-409C-BE32-E72D297353CC}">
                <c16:uniqueId val="{00000003-6EEA-044E-BC91-6940E443CF93}"/>
              </c:ext>
            </c:extLst>
          </c:dPt>
          <c:dPt>
            <c:idx val="2"/>
            <c:invertIfNegative val="0"/>
            <c:bubble3D val="0"/>
            <c:spPr>
              <a:solidFill>
                <a:srgbClr val="33456A"/>
              </a:solidFill>
              <a:ln>
                <a:noFill/>
              </a:ln>
              <a:effectLst/>
            </c:spPr>
            <c:extLst>
              <c:ext xmlns:c16="http://schemas.microsoft.com/office/drawing/2014/chart" uri="{C3380CC4-5D6E-409C-BE32-E72D297353CC}">
                <c16:uniqueId val="{00000005-6EEA-044E-BC91-6940E443CF93}"/>
              </c:ext>
            </c:extLst>
          </c:dPt>
          <c:dPt>
            <c:idx val="3"/>
            <c:invertIfNegative val="0"/>
            <c:bubble3D val="0"/>
            <c:spPr>
              <a:solidFill>
                <a:srgbClr val="1E335B"/>
              </a:solidFill>
              <a:ln>
                <a:noFill/>
              </a:ln>
              <a:effectLst/>
            </c:spPr>
            <c:extLst>
              <c:ext xmlns:c16="http://schemas.microsoft.com/office/drawing/2014/chart" uri="{C3380CC4-5D6E-409C-BE32-E72D297353CC}">
                <c16:uniqueId val="{00000007-6EEA-044E-BC91-6940E443CF93}"/>
              </c:ext>
            </c:extLst>
          </c:dPt>
          <c:cat>
            <c:strRef>
              <c:f>Sheet1!$A$2:$A$6</c:f>
              <c:strCache>
                <c:ptCount val="5"/>
                <c:pt idx="0">
                  <c:v>JMESI Courses</c:v>
                </c:pt>
                <c:pt idx="1">
                  <c:v>TBICoE Activities</c:v>
                </c:pt>
                <c:pt idx="2">
                  <c:v>American Red Cross Training</c:v>
                </c:pt>
                <c:pt idx="3">
                  <c:v>Clinical Communities Speaker Series</c:v>
                </c:pt>
                <c:pt idx="4">
                  <c:v>HIPAA and Privacy Act Training</c:v>
                </c:pt>
              </c:strCache>
            </c:strRef>
          </c:cat>
          <c:val>
            <c:numRef>
              <c:f>Sheet1!$B$2:$B$6</c:f>
              <c:numCache>
                <c:formatCode>General</c:formatCode>
                <c:ptCount val="5"/>
                <c:pt idx="0">
                  <c:v>631</c:v>
                </c:pt>
                <c:pt idx="1">
                  <c:v>644</c:v>
                </c:pt>
                <c:pt idx="2">
                  <c:v>1120</c:v>
                </c:pt>
                <c:pt idx="3">
                  <c:v>1611</c:v>
                </c:pt>
                <c:pt idx="4">
                  <c:v>5074</c:v>
                </c:pt>
              </c:numCache>
            </c:numRef>
          </c:val>
          <c:extLst>
            <c:ext xmlns:c16="http://schemas.microsoft.com/office/drawing/2014/chart" uri="{C3380CC4-5D6E-409C-BE32-E72D297353CC}">
              <c16:uniqueId val="{00000008-6EEA-044E-BC91-6940E443CF93}"/>
            </c:ext>
          </c:extLst>
        </c:ser>
        <c:ser>
          <c:idx val="1"/>
          <c:order val="1"/>
          <c:tx>
            <c:strRef>
              <c:f>Sheet1!$C$1</c:f>
              <c:strCache>
                <c:ptCount val="1"/>
                <c:pt idx="0">
                  <c:v>Enrollments</c:v>
                </c:pt>
              </c:strCache>
            </c:strRef>
          </c:tx>
          <c:spPr>
            <a:solidFill>
              <a:srgbClr val="BFC6D4"/>
            </a:solidFill>
            <a:ln>
              <a:noFill/>
            </a:ln>
            <a:effectLst/>
          </c:spPr>
          <c:invertIfNegative val="0"/>
          <c:dPt>
            <c:idx val="0"/>
            <c:invertIfNegative val="0"/>
            <c:bubble3D val="0"/>
            <c:spPr>
              <a:solidFill>
                <a:srgbClr val="C2C6D4"/>
              </a:solidFill>
              <a:ln>
                <a:noFill/>
              </a:ln>
              <a:effectLst/>
            </c:spPr>
            <c:extLst>
              <c:ext xmlns:c16="http://schemas.microsoft.com/office/drawing/2014/chart" uri="{C3380CC4-5D6E-409C-BE32-E72D297353CC}">
                <c16:uniqueId val="{0000000E-6EEA-044E-BC91-6940E443CF93}"/>
              </c:ext>
            </c:extLst>
          </c:dPt>
          <c:dPt>
            <c:idx val="1"/>
            <c:invertIfNegative val="0"/>
            <c:bubble3D val="0"/>
            <c:spPr>
              <a:solidFill>
                <a:srgbClr val="ADB3C9"/>
              </a:solidFill>
              <a:ln>
                <a:noFill/>
              </a:ln>
              <a:effectLst/>
            </c:spPr>
            <c:extLst>
              <c:ext xmlns:c16="http://schemas.microsoft.com/office/drawing/2014/chart" uri="{C3380CC4-5D6E-409C-BE32-E72D297353CC}">
                <c16:uniqueId val="{0000000D-6EEA-044E-BC91-6940E443CF93}"/>
              </c:ext>
            </c:extLst>
          </c:dPt>
          <c:dPt>
            <c:idx val="2"/>
            <c:invertIfNegative val="0"/>
            <c:bubble3D val="0"/>
            <c:spPr>
              <a:solidFill>
                <a:srgbClr val="9DA7B9"/>
              </a:solidFill>
              <a:ln>
                <a:noFill/>
              </a:ln>
              <a:effectLst/>
            </c:spPr>
            <c:extLst>
              <c:ext xmlns:c16="http://schemas.microsoft.com/office/drawing/2014/chart" uri="{C3380CC4-5D6E-409C-BE32-E72D297353CC}">
                <c16:uniqueId val="{0000000C-6EEA-044E-BC91-6940E443CF93}"/>
              </c:ext>
            </c:extLst>
          </c:dPt>
          <c:dPt>
            <c:idx val="3"/>
            <c:invertIfNegative val="0"/>
            <c:bubble3D val="0"/>
            <c:spPr>
              <a:solidFill>
                <a:srgbClr val="919EB5"/>
              </a:solidFill>
              <a:ln>
                <a:noFill/>
              </a:ln>
              <a:effectLst/>
            </c:spPr>
            <c:extLst>
              <c:ext xmlns:c16="http://schemas.microsoft.com/office/drawing/2014/chart" uri="{C3380CC4-5D6E-409C-BE32-E72D297353CC}">
                <c16:uniqueId val="{0000000B-6EEA-044E-BC91-6940E443CF93}"/>
              </c:ext>
            </c:extLst>
          </c:dPt>
          <c:dPt>
            <c:idx val="4"/>
            <c:invertIfNegative val="0"/>
            <c:bubble3D val="0"/>
            <c:spPr>
              <a:solidFill>
                <a:srgbClr val="8791A5"/>
              </a:solidFill>
              <a:ln>
                <a:noFill/>
              </a:ln>
              <a:effectLst/>
            </c:spPr>
            <c:extLst>
              <c:ext xmlns:c16="http://schemas.microsoft.com/office/drawing/2014/chart" uri="{C3380CC4-5D6E-409C-BE32-E72D297353CC}">
                <c16:uniqueId val="{0000000A-6EEA-044E-BC91-6940E443CF93}"/>
              </c:ext>
            </c:extLst>
          </c:dPt>
          <c:cat>
            <c:strRef>
              <c:f>Sheet1!$A$2:$A$6</c:f>
              <c:strCache>
                <c:ptCount val="5"/>
                <c:pt idx="0">
                  <c:v>JMESI Courses</c:v>
                </c:pt>
                <c:pt idx="1">
                  <c:v>TBICoE Activities</c:v>
                </c:pt>
                <c:pt idx="2">
                  <c:v>American Red Cross Training</c:v>
                </c:pt>
                <c:pt idx="3">
                  <c:v>Clinical Communities Speaker Series</c:v>
                </c:pt>
                <c:pt idx="4">
                  <c:v>HIPAA and Privacy Act Training</c:v>
                </c:pt>
              </c:strCache>
            </c:strRef>
          </c:cat>
          <c:val>
            <c:numRef>
              <c:f>Sheet1!$C$2:$C$6</c:f>
              <c:numCache>
                <c:formatCode>General</c:formatCode>
                <c:ptCount val="5"/>
                <c:pt idx="0">
                  <c:v>716</c:v>
                </c:pt>
                <c:pt idx="1">
                  <c:v>759</c:v>
                </c:pt>
                <c:pt idx="2">
                  <c:v>1200</c:v>
                </c:pt>
                <c:pt idx="3">
                  <c:v>4259</c:v>
                </c:pt>
                <c:pt idx="4">
                  <c:v>5825</c:v>
                </c:pt>
              </c:numCache>
            </c:numRef>
          </c:val>
          <c:extLst>
            <c:ext xmlns:c16="http://schemas.microsoft.com/office/drawing/2014/chart" uri="{C3380CC4-5D6E-409C-BE32-E72D297353CC}">
              <c16:uniqueId val="{00000009-6EEA-044E-BC91-6940E443CF93}"/>
            </c:ext>
          </c:extLst>
        </c:ser>
        <c:dLbls>
          <c:showLegendKey val="0"/>
          <c:showVal val="0"/>
          <c:showCatName val="0"/>
          <c:showSerName val="0"/>
          <c:showPercent val="0"/>
          <c:showBubbleSize val="0"/>
        </c:dLbls>
        <c:gapWidth val="22"/>
        <c:axId val="858680832"/>
        <c:axId val="858682544"/>
      </c:barChart>
      <c:catAx>
        <c:axId val="858680832"/>
        <c:scaling>
          <c:orientation val="minMax"/>
        </c:scaling>
        <c:delete val="0"/>
        <c:axPos val="l"/>
        <c:numFmt formatCode="General" sourceLinked="1"/>
        <c:majorTickMark val="out"/>
        <c:minorTickMark val="none"/>
        <c:tickLblPos val="nextTo"/>
        <c:spPr>
          <a:noFill/>
          <a:ln w="6350" cap="flat" cmpd="sng" algn="ctr">
            <a:solidFill>
              <a:srgbClr val="C6C6C6"/>
            </a:solidFill>
            <a:round/>
          </a:ln>
          <a:effectLst/>
        </c:spPr>
        <c:txPr>
          <a:bodyPr rot="-60000000" spcFirstLastPara="1" vertOverflow="ellipsis" vert="horz" wrap="square" anchor="ctr" anchorCtr="0"/>
          <a:lstStyle/>
          <a:p>
            <a:pPr algn="r">
              <a:lnSpc>
                <a:spcPct val="100000"/>
              </a:lnSpc>
              <a:defRPr sz="1050" b="0" i="0" u="none" strike="noStrike" kern="1200" spc="10" baseline="0">
                <a:solidFill>
                  <a:srgbClr val="000000"/>
                </a:solidFill>
                <a:latin typeface="+mn-lt"/>
                <a:ea typeface="+mn-ea"/>
                <a:cs typeface="+mn-cs"/>
              </a:defRPr>
            </a:pPr>
            <a:endParaRPr lang="en-US"/>
          </a:p>
        </c:txPr>
        <c:crossAx val="858682544"/>
        <c:crosses val="autoZero"/>
        <c:auto val="1"/>
        <c:lblAlgn val="ctr"/>
        <c:lblOffset val="100"/>
        <c:noMultiLvlLbl val="0"/>
      </c:catAx>
      <c:valAx>
        <c:axId val="858682544"/>
        <c:scaling>
          <c:orientation val="minMax"/>
          <c:max val="6000"/>
          <c:min val="0"/>
        </c:scaling>
        <c:delete val="0"/>
        <c:axPos val="b"/>
        <c:majorGridlines>
          <c:spPr>
            <a:ln w="6350" cap="flat" cmpd="sng" algn="ctr">
              <a:solidFill>
                <a:srgbClr val="C6C6C6"/>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en-US"/>
          </a:p>
        </c:txPr>
        <c:crossAx val="858680832"/>
        <c:crosses val="autoZero"/>
        <c:crossBetween val="between"/>
        <c:majorUnit val="1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19600887808076E-4"/>
          <c:y val="0"/>
          <c:w val="0.99942275270104308"/>
          <c:h val="1"/>
        </c:manualLayout>
      </c:layout>
      <c:barChart>
        <c:barDir val="bar"/>
        <c:grouping val="percentStacked"/>
        <c:varyColors val="0"/>
        <c:ser>
          <c:idx val="0"/>
          <c:order val="0"/>
          <c:tx>
            <c:strRef>
              <c:f>Sheet1!$B$1</c:f>
              <c:strCache>
                <c:ptCount val="1"/>
                <c:pt idx="0">
                  <c:v>Army</c:v>
                </c:pt>
              </c:strCache>
            </c:strRef>
          </c:tx>
          <c:spPr>
            <a:solidFill>
              <a:srgbClr val="1C345A"/>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Franklin Gothic Medium" panose="020B0603020102020204" pitchFamily="34" charset="0"/>
                        <a:ea typeface="+mn-ea"/>
                        <a:cs typeface="+mn-cs"/>
                      </a:defRPr>
                    </a:pPr>
                    <a:r>
                      <a:rPr lang="en-US" b="0" i="0">
                        <a:solidFill>
                          <a:schemeClr val="bg1"/>
                        </a:solidFill>
                        <a:latin typeface="Franklin Gothic Medium" panose="020B0603020102020204" pitchFamily="34" charset="0"/>
                      </a:rPr>
                      <a:t>Army</a:t>
                    </a:r>
                  </a:p>
                  <a:p>
                    <a:pPr>
                      <a:defRPr>
                        <a:solidFill>
                          <a:schemeClr val="bg1"/>
                        </a:solidFill>
                        <a:latin typeface="Franklin Gothic Medium" panose="020B0603020102020204" pitchFamily="34" charset="0"/>
                      </a:defRPr>
                    </a:pPr>
                    <a:fld id="{D959C9FF-C6C0-8A4D-966C-9D60C4EECF66}" type="VALUE">
                      <a:rPr lang="en-US" b="0" i="0" smtClean="0">
                        <a:solidFill>
                          <a:schemeClr val="bg1"/>
                        </a:solidFill>
                        <a:latin typeface="Franklin Gothic Medium" panose="020B0603020102020204" pitchFamily="34" charset="0"/>
                      </a:rPr>
                      <a:pPr>
                        <a:defRPr>
                          <a:solidFill>
                            <a:schemeClr val="bg1"/>
                          </a:solidFill>
                          <a:latin typeface="Franklin Gothic Medium" panose="020B0603020102020204" pitchFamily="34"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Franklin Gothic Medium" panose="020B06030201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Franklin Gothic Medium" panose="020B0603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Sheet1!$B$2</c:f>
              <c:numCache>
                <c:formatCode>0.00%</c:formatCode>
                <c:ptCount val="1"/>
                <c:pt idx="0">
                  <c:v>0.29619148699999998</c:v>
                </c:pt>
              </c:numCache>
            </c:numRef>
          </c:val>
          <c:extLst>
            <c:ext xmlns:c16="http://schemas.microsoft.com/office/drawing/2014/chart" uri="{C3380CC4-5D6E-409C-BE32-E72D297353CC}">
              <c16:uniqueId val="{00000001-C45B-DC47-A9F7-972408914DD0}"/>
            </c:ext>
          </c:extLst>
        </c:ser>
        <c:ser>
          <c:idx val="1"/>
          <c:order val="1"/>
          <c:tx>
            <c:strRef>
              <c:f>Sheet1!$C$1</c:f>
              <c:strCache>
                <c:ptCount val="1"/>
                <c:pt idx="0">
                  <c:v>Air Force</c:v>
                </c:pt>
              </c:strCache>
            </c:strRef>
          </c:tx>
          <c:spPr>
            <a:solidFill>
              <a:schemeClr val="bg1">
                <a:lumMod val="75000"/>
              </a:schemeClr>
            </a:solidFill>
            <a:ln>
              <a:noFill/>
            </a:ln>
            <a:effectLst/>
          </c:spPr>
          <c:invertIfNegative val="0"/>
          <c:dLbls>
            <c:dLbl>
              <c:idx val="0"/>
              <c:tx>
                <c:rich>
                  <a:bodyPr/>
                  <a:lstStyle/>
                  <a:p>
                    <a:r>
                      <a:rPr lang="en-US"/>
                      <a:t>Air Force</a:t>
                    </a:r>
                  </a:p>
                  <a:p>
                    <a:fld id="{53D78852-8A72-6241-88BF-3905381C9173}"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Sheet1!$C$2</c:f>
              <c:numCache>
                <c:formatCode>0.00%</c:formatCode>
                <c:ptCount val="1"/>
                <c:pt idx="0">
                  <c:v>0.25162127107652399</c:v>
                </c:pt>
              </c:numCache>
            </c:numRef>
          </c:val>
          <c:extLst>
            <c:ext xmlns:c16="http://schemas.microsoft.com/office/drawing/2014/chart" uri="{C3380CC4-5D6E-409C-BE32-E72D297353CC}">
              <c16:uniqueId val="{00000003-C45B-DC47-A9F7-972408914DD0}"/>
            </c:ext>
          </c:extLst>
        </c:ser>
        <c:ser>
          <c:idx val="2"/>
          <c:order val="2"/>
          <c:tx>
            <c:strRef>
              <c:f>Sheet1!$D$1</c:f>
              <c:strCache>
                <c:ptCount val="1"/>
                <c:pt idx="0">
                  <c:v>Navy</c:v>
                </c:pt>
              </c:strCache>
            </c:strRef>
          </c:tx>
          <c:spPr>
            <a:solidFill>
              <a:srgbClr val="760503"/>
            </a:solidFill>
            <a:ln>
              <a:noFill/>
            </a:ln>
            <a:effectLst/>
          </c:spPr>
          <c:invertIfNegative val="0"/>
          <c:dLbls>
            <c:dLbl>
              <c:idx val="0"/>
              <c:tx>
                <c:rich>
                  <a:bodyPr/>
                  <a:lstStyle/>
                  <a:p>
                    <a:r>
                      <a:rPr lang="en-US"/>
                      <a:t>Navy</a:t>
                    </a:r>
                  </a:p>
                  <a:p>
                    <a:fld id="{8B07D637-251F-7240-8EFF-7E870ABEE418}"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Sheet1!$D$2</c:f>
              <c:numCache>
                <c:formatCode>0.00%</c:formatCode>
                <c:ptCount val="1"/>
                <c:pt idx="0">
                  <c:v>0.20834807216130199</c:v>
                </c:pt>
              </c:numCache>
            </c:numRef>
          </c:val>
          <c:extLst>
            <c:ext xmlns:c16="http://schemas.microsoft.com/office/drawing/2014/chart" uri="{C3380CC4-5D6E-409C-BE32-E72D297353CC}">
              <c16:uniqueId val="{00000005-C45B-DC47-A9F7-972408914DD0}"/>
            </c:ext>
          </c:extLst>
        </c:ser>
        <c:ser>
          <c:idx val="3"/>
          <c:order val="3"/>
          <c:tx>
            <c:strRef>
              <c:f>Sheet1!$E$1</c:f>
              <c:strCache>
                <c:ptCount val="1"/>
                <c:pt idx="0">
                  <c:v>Other Service</c:v>
                </c:pt>
              </c:strCache>
            </c:strRef>
          </c:tx>
          <c:spPr>
            <a:solidFill>
              <a:schemeClr val="accent4"/>
            </a:solidFill>
            <a:ln>
              <a:noFill/>
            </a:ln>
            <a:effectLst/>
          </c:spPr>
          <c:invertIfNegative val="0"/>
          <c:dLbls>
            <c:dLbl>
              <c:idx val="0"/>
              <c:tx>
                <c:rich>
                  <a:bodyPr/>
                  <a:lstStyle/>
                  <a:p>
                    <a:r>
                      <a:rPr lang="en-US"/>
                      <a:t>Other</a:t>
                    </a:r>
                  </a:p>
                  <a:p>
                    <a:fld id="{1B1FBBDC-F374-B148-A254-4CDE00F77C69}"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Sheet1!$E$2</c:f>
              <c:numCache>
                <c:formatCode>0.00%</c:formatCode>
                <c:ptCount val="1"/>
                <c:pt idx="0">
                  <c:v>0.24383916976217401</c:v>
                </c:pt>
              </c:numCache>
            </c:numRef>
          </c:val>
          <c:extLst>
            <c:ext xmlns:c16="http://schemas.microsoft.com/office/drawing/2014/chart" uri="{C3380CC4-5D6E-409C-BE32-E72D297353CC}">
              <c16:uniqueId val="{00000007-C45B-DC47-A9F7-972408914DD0}"/>
            </c:ext>
          </c:extLst>
        </c:ser>
        <c:dLbls>
          <c:dLblPos val="ctr"/>
          <c:showLegendKey val="0"/>
          <c:showVal val="1"/>
          <c:showCatName val="0"/>
          <c:showSerName val="0"/>
          <c:showPercent val="0"/>
          <c:showBubbleSize val="0"/>
        </c:dLbls>
        <c:gapWidth val="60"/>
        <c:overlap val="100"/>
        <c:axId val="1370971632"/>
        <c:axId val="1621761616"/>
      </c:barChart>
      <c:catAx>
        <c:axId val="1370971632"/>
        <c:scaling>
          <c:orientation val="minMax"/>
        </c:scaling>
        <c:delete val="1"/>
        <c:axPos val="l"/>
        <c:numFmt formatCode="General" sourceLinked="1"/>
        <c:majorTickMark val="none"/>
        <c:minorTickMark val="none"/>
        <c:tickLblPos val="nextTo"/>
        <c:crossAx val="1621761616"/>
        <c:crosses val="autoZero"/>
        <c:auto val="1"/>
        <c:lblAlgn val="ctr"/>
        <c:lblOffset val="100"/>
        <c:noMultiLvlLbl val="0"/>
      </c:catAx>
      <c:valAx>
        <c:axId val="1621761616"/>
        <c:scaling>
          <c:orientation val="minMax"/>
          <c:max val="1"/>
          <c:min val="0"/>
        </c:scaling>
        <c:delete val="1"/>
        <c:axPos val="b"/>
        <c:numFmt formatCode="0%" sourceLinked="0"/>
        <c:majorTickMark val="none"/>
        <c:minorTickMark val="none"/>
        <c:tickLblPos val="nextTo"/>
        <c:crossAx val="1370971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009611358866712E-2"/>
          <c:y val="0"/>
          <c:w val="0.93199038864113315"/>
          <c:h val="0.92957362187556203"/>
        </c:manualLayout>
      </c:layout>
      <c:barChart>
        <c:barDir val="col"/>
        <c:grouping val="clustered"/>
        <c:varyColors val="0"/>
        <c:ser>
          <c:idx val="0"/>
          <c:order val="0"/>
          <c:tx>
            <c:strRef>
              <c:f>Sheet1!$B$1</c:f>
              <c:strCache>
                <c:ptCount val="1"/>
                <c:pt idx="0">
                  <c:v>Learners</c:v>
                </c:pt>
              </c:strCache>
            </c:strRef>
          </c:tx>
          <c:spPr>
            <a:solidFill>
              <a:srgbClr val="051C48"/>
            </a:solidFill>
            <a:ln>
              <a:noFill/>
            </a:ln>
            <a:effectLst/>
          </c:spPr>
          <c:invertIfNegative val="0"/>
          <c:dPt>
            <c:idx val="0"/>
            <c:invertIfNegative val="0"/>
            <c:bubble3D val="0"/>
            <c:spPr>
              <a:solidFill>
                <a:srgbClr val="041536"/>
              </a:solidFill>
              <a:ln>
                <a:noFill/>
              </a:ln>
              <a:effectLst/>
            </c:spPr>
            <c:extLst>
              <c:ext xmlns:c16="http://schemas.microsoft.com/office/drawing/2014/chart" uri="{C3380CC4-5D6E-409C-BE32-E72D297353CC}">
                <c16:uniqueId val="{00000001-F189-6B41-8A9F-73EBEF083573}"/>
              </c:ext>
            </c:extLst>
          </c:dPt>
          <c:dPt>
            <c:idx val="1"/>
            <c:invertIfNegative val="0"/>
            <c:bubble3D val="0"/>
            <c:spPr>
              <a:solidFill>
                <a:srgbClr val="051C48"/>
              </a:solidFill>
              <a:ln>
                <a:noFill/>
              </a:ln>
              <a:effectLst/>
            </c:spPr>
            <c:extLst>
              <c:ext xmlns:c16="http://schemas.microsoft.com/office/drawing/2014/chart" uri="{C3380CC4-5D6E-409C-BE32-E72D297353CC}">
                <c16:uniqueId val="{00000003-F189-6B41-8A9F-73EBEF083573}"/>
              </c:ext>
            </c:extLst>
          </c:dPt>
          <c:dPt>
            <c:idx val="2"/>
            <c:invertIfNegative val="0"/>
            <c:bubble3D val="0"/>
            <c:spPr>
              <a:solidFill>
                <a:srgbClr val="1E335B"/>
              </a:solidFill>
              <a:ln>
                <a:noFill/>
              </a:ln>
              <a:effectLst/>
            </c:spPr>
            <c:extLst>
              <c:ext xmlns:c16="http://schemas.microsoft.com/office/drawing/2014/chart" uri="{C3380CC4-5D6E-409C-BE32-E72D297353CC}">
                <c16:uniqueId val="{00000005-F189-6B41-8A9F-73EBEF083573}"/>
              </c:ext>
            </c:extLst>
          </c:dPt>
          <c:dPt>
            <c:idx val="3"/>
            <c:invertIfNegative val="0"/>
            <c:bubble3D val="0"/>
            <c:spPr>
              <a:solidFill>
                <a:srgbClr val="33456A"/>
              </a:solidFill>
              <a:ln>
                <a:noFill/>
              </a:ln>
              <a:effectLst/>
            </c:spPr>
            <c:extLst>
              <c:ext xmlns:c16="http://schemas.microsoft.com/office/drawing/2014/chart" uri="{C3380CC4-5D6E-409C-BE32-E72D297353CC}">
                <c16:uniqueId val="{00000007-F189-6B41-8A9F-73EBEF083573}"/>
              </c:ext>
            </c:extLst>
          </c:dPt>
          <c:dPt>
            <c:idx val="4"/>
            <c:invertIfNegative val="0"/>
            <c:bubble3D val="0"/>
            <c:spPr>
              <a:solidFill>
                <a:srgbClr val="4F5E7E"/>
              </a:solidFill>
              <a:ln>
                <a:noFill/>
              </a:ln>
              <a:effectLst/>
            </c:spPr>
            <c:extLst>
              <c:ext xmlns:c16="http://schemas.microsoft.com/office/drawing/2014/chart" uri="{C3380CC4-5D6E-409C-BE32-E72D297353CC}">
                <c16:uniqueId val="{00000009-F189-6B41-8A9F-73EBEF083573}"/>
              </c:ext>
            </c:extLst>
          </c:dPt>
          <c:dPt>
            <c:idx val="5"/>
            <c:invertIfNegative val="0"/>
            <c:bubble3D val="0"/>
            <c:spPr>
              <a:solidFill>
                <a:srgbClr val="727E97"/>
              </a:solidFill>
              <a:ln>
                <a:noFill/>
              </a:ln>
              <a:effectLst/>
            </c:spPr>
            <c:extLst>
              <c:ext xmlns:c16="http://schemas.microsoft.com/office/drawing/2014/chart" uri="{C3380CC4-5D6E-409C-BE32-E72D297353CC}">
                <c16:uniqueId val="{0000000A-F189-6B41-8A9F-73EBEF083573}"/>
              </c:ext>
            </c:extLst>
          </c:dPt>
          <c:dPt>
            <c:idx val="6"/>
            <c:invertIfNegative val="0"/>
            <c:bubble3D val="0"/>
            <c:spPr>
              <a:solidFill>
                <a:srgbClr val="9DA6B7"/>
              </a:solidFill>
              <a:ln>
                <a:noFill/>
              </a:ln>
              <a:effectLst/>
            </c:spPr>
            <c:extLst>
              <c:ext xmlns:c16="http://schemas.microsoft.com/office/drawing/2014/chart" uri="{C3380CC4-5D6E-409C-BE32-E72D297353CC}">
                <c16:uniqueId val="{0000000B-F189-6B41-8A9F-73EBEF083573}"/>
              </c:ext>
            </c:extLst>
          </c:dPt>
          <c:dPt>
            <c:idx val="7"/>
            <c:invertIfNegative val="0"/>
            <c:bubble3D val="0"/>
            <c:spPr>
              <a:solidFill>
                <a:srgbClr val="B4BBC9"/>
              </a:solidFill>
              <a:ln>
                <a:noFill/>
              </a:ln>
              <a:effectLst/>
            </c:spPr>
            <c:extLst>
              <c:ext xmlns:c16="http://schemas.microsoft.com/office/drawing/2014/chart" uri="{C3380CC4-5D6E-409C-BE32-E72D297353CC}">
                <c16:uniqueId val="{0000000C-F189-6B41-8A9F-73EBEF083573}"/>
              </c:ext>
            </c:extLst>
          </c:dPt>
          <c:cat>
            <c:strRef>
              <c:f>Sheet1!$A$2:$A$9</c:f>
              <c:strCache>
                <c:ptCount val="8"/>
                <c:pt idx="0">
                  <c:v>Nurse</c:v>
                </c:pt>
                <c:pt idx="1">
                  <c:v>Physician</c:v>
                </c:pt>
                <c:pt idx="2">
                  <c:v>Physician Assistant</c:v>
                </c:pt>
                <c:pt idx="3">
                  <c:v>Dentist and Dental Allied Staff</c:v>
                </c:pt>
                <c:pt idx="4">
                  <c:v>Healthcare
Executive</c:v>
                </c:pt>
                <c:pt idx="5">
                  <c:v>Social Worker</c:v>
                </c:pt>
                <c:pt idx="6">
                  <c:v>Psychologist</c:v>
                </c:pt>
                <c:pt idx="7">
                  <c:v>Health Information Professional</c:v>
                </c:pt>
              </c:strCache>
            </c:strRef>
          </c:cat>
          <c:val>
            <c:numRef>
              <c:f>Sheet1!$B$2:$B$9</c:f>
              <c:numCache>
                <c:formatCode>#,##0</c:formatCode>
                <c:ptCount val="8"/>
                <c:pt idx="0">
                  <c:v>3907</c:v>
                </c:pt>
                <c:pt idx="1">
                  <c:v>3221</c:v>
                </c:pt>
                <c:pt idx="2">
                  <c:v>1364</c:v>
                </c:pt>
                <c:pt idx="3">
                  <c:v>1357</c:v>
                </c:pt>
                <c:pt idx="4" formatCode="General">
                  <c:v>919</c:v>
                </c:pt>
                <c:pt idx="5" formatCode="0">
                  <c:v>871</c:v>
                </c:pt>
                <c:pt idx="6" formatCode="General">
                  <c:v>701</c:v>
                </c:pt>
                <c:pt idx="7" formatCode="General">
                  <c:v>616</c:v>
                </c:pt>
              </c:numCache>
            </c:numRef>
          </c:val>
          <c:extLst>
            <c:ext xmlns:c16="http://schemas.microsoft.com/office/drawing/2014/chart" uri="{C3380CC4-5D6E-409C-BE32-E72D297353CC}">
              <c16:uniqueId val="{00000008-F189-6B41-8A9F-73EBEF083573}"/>
            </c:ext>
          </c:extLst>
        </c:ser>
        <c:dLbls>
          <c:showLegendKey val="0"/>
          <c:showVal val="0"/>
          <c:showCatName val="0"/>
          <c:showSerName val="0"/>
          <c:showPercent val="0"/>
          <c:showBubbleSize val="0"/>
        </c:dLbls>
        <c:gapWidth val="47"/>
        <c:axId val="858680832"/>
        <c:axId val="858682544"/>
      </c:barChart>
      <c:catAx>
        <c:axId val="858680832"/>
        <c:scaling>
          <c:orientation val="minMax"/>
        </c:scaling>
        <c:delete val="0"/>
        <c:axPos val="b"/>
        <c:numFmt formatCode="@" sourceLinked="0"/>
        <c:majorTickMark val="out"/>
        <c:minorTickMark val="none"/>
        <c:tickLblPos val="nextTo"/>
        <c:spPr>
          <a:noFill/>
          <a:ln w="6350" cap="flat" cmpd="sng" algn="ctr">
            <a:solidFill>
              <a:srgbClr val="C6C6C6"/>
            </a:solidFill>
            <a:round/>
          </a:ln>
          <a:effectLst/>
        </c:spPr>
        <c:txPr>
          <a:bodyPr rot="0" spcFirstLastPara="1" vertOverflow="ellipsis" wrap="square" anchor="ctr" anchorCtr="1"/>
          <a:lstStyle/>
          <a:p>
            <a:pPr algn="ctr">
              <a:lnSpc>
                <a:spcPct val="100000"/>
              </a:lnSpc>
              <a:defRPr sz="1050" b="0" i="0" u="none" strike="noStrike" kern="1200" baseline="0">
                <a:solidFill>
                  <a:srgbClr val="000000"/>
                </a:solidFill>
                <a:latin typeface="+mn-lt"/>
                <a:ea typeface="+mn-ea"/>
                <a:cs typeface="+mn-cs"/>
              </a:defRPr>
            </a:pPr>
            <a:endParaRPr lang="en-US"/>
          </a:p>
        </c:txPr>
        <c:crossAx val="858682544"/>
        <c:crosses val="autoZero"/>
        <c:auto val="0"/>
        <c:lblAlgn val="ctr"/>
        <c:lblOffset val="100"/>
        <c:noMultiLvlLbl val="0"/>
      </c:catAx>
      <c:valAx>
        <c:axId val="858682544"/>
        <c:scaling>
          <c:orientation val="minMax"/>
          <c:max val="4000"/>
          <c:min val="0"/>
        </c:scaling>
        <c:delete val="0"/>
        <c:axPos val="l"/>
        <c:majorGridlines>
          <c:spPr>
            <a:ln w="6350" cap="flat" cmpd="sng" algn="ctr">
              <a:solidFill>
                <a:srgbClr val="C6C6C6"/>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en-US"/>
          </a:p>
        </c:txPr>
        <c:crossAx val="858680832"/>
        <c:crosses val="autoZero"/>
        <c:crossBetween val="between"/>
        <c:majorUnit val="1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249_BDEF6660.xml><?xml version="1.0" encoding="utf-8"?>
<p188:cmLst xmlns:a="http://schemas.openxmlformats.org/drawingml/2006/main" xmlns:r="http://schemas.openxmlformats.org/officeDocument/2006/relationships" xmlns:p188="http://schemas.microsoft.com/office/powerpoint/2018/8/main">
  <p188:cm id="{11F27D42-49AB-4410-99C2-C9F571DFB1AB}" authorId="{316704C2-3B28-5DCA-C069-5D83D675EC68}" created="2025-01-15T13:47:49.571">
    <ac:deMkLst xmlns:ac="http://schemas.microsoft.com/office/drawing/2013/main/command">
      <pc:docMk xmlns:pc="http://schemas.microsoft.com/office/powerpoint/2013/main/command"/>
      <pc:sldMk xmlns:pc="http://schemas.microsoft.com/office/powerpoint/2013/main/command" cId="3186583136" sldId="585"/>
      <ac:spMk id="5" creationId="{234D5F60-269E-18C4-599F-3FDED7859BE7}"/>
    </ac:deMkLst>
    <p188:txBody>
      <a:bodyPr/>
      <a:lstStyle/>
      <a:p>
        <a:r>
          <a:rPr lang="en-US"/>
          <a:t>[@King, Ladonna S CTR (USA)] did we offer any MOC credits in 2024? If we did we need to state what month we paused. If we didn't, let's remove this from the list entirely </a:t>
        </a:r>
      </a:p>
    </p188:txBody>
  </p188:cm>
  <p188:cm id="{A3A423F9-B696-4962-9520-FACEC5DBD382}" authorId="{0B218A1B-CC04-0BE0-7368-6391ABABCD53}" created="2025-01-16T02:08:21.776">
    <ac:deMkLst xmlns:ac="http://schemas.microsoft.com/office/drawing/2013/main/command">
      <pc:docMk xmlns:pc="http://schemas.microsoft.com/office/powerpoint/2013/main/command"/>
      <pc:sldMk xmlns:pc="http://schemas.microsoft.com/office/powerpoint/2013/main/command" cId="3186583136" sldId="585"/>
      <ac:spMk id="4" creationId="{D7B66912-B2E2-B7B5-1BA4-9318AB1C3E09}"/>
    </ac:deMkLst>
    <p188:txBody>
      <a:bodyPr/>
      <a:lstStyle/>
      <a:p>
        <a:r>
          <a:rPr lang="en-US"/>
          <a:t>We did not offer MOC credit at all in 2024 so I removed the note about pausing offering. I also removed "ACCME Non-Physician CME Credit," "Interprofessional Continuing Education (IPCE)," and "Maintenance of Certification (MOC)" from the bulleted list, as those are credit types, not accreditation organizations that are part of JA</a:t>
        </a:r>
      </a:p>
    </p188:txBody>
  </p188:cm>
</p188:cmLst>
</file>

<file path=ppt/comments/modernComment_36C_D645C3B8.xml><?xml version="1.0" encoding="utf-8"?>
<p188:cmLst xmlns:a="http://schemas.openxmlformats.org/drawingml/2006/main" xmlns:r="http://schemas.openxmlformats.org/officeDocument/2006/relationships" xmlns:p188="http://schemas.microsoft.com/office/powerpoint/2018/8/main">
  <p188:cm id="{FD7A0D83-7548-48CF-95BD-1C14B8157928}" authorId="{316704C2-3B28-5DCA-C069-5D83D675EC68}" created="2025-01-15T22:00:06.960">
    <pc:sldMkLst xmlns:pc="http://schemas.microsoft.com/office/powerpoint/2013/main/command">
      <pc:docMk/>
      <pc:sldMk cId="3594896312" sldId="876"/>
    </pc:sldMkLst>
    <p188:txBody>
      <a:bodyPr/>
      <a:lstStyle/>
      <a:p>
        <a:r>
          <a:rPr lang="en-US"/>
          <a:t>Add table and figure headers (and numbers) to this section please. After all are added, will need to update in the table and figures table</a:t>
        </a:r>
      </a:p>
    </p188:txBody>
  </p188:cm>
</p188:cmLst>
</file>

<file path=ppt/comments/modernComment_36F_DB8568A6.xml><?xml version="1.0" encoding="utf-8"?>
<p188:cmLst xmlns:a="http://schemas.openxmlformats.org/drawingml/2006/main" xmlns:r="http://schemas.openxmlformats.org/officeDocument/2006/relationships" xmlns:p188="http://schemas.microsoft.com/office/powerpoint/2018/8/main">
  <p188:cm id="{4037245A-77E6-4426-8D3C-CEC5DC269CE9}" authorId="{316704C2-3B28-5DCA-C069-5D83D675EC68}" created="2025-01-15T13:52:00.702">
    <pc:sldMkLst xmlns:pc="http://schemas.microsoft.com/office/powerpoint/2013/main/command">
      <pc:docMk/>
      <pc:sldMk cId="3682953382" sldId="879"/>
    </pc:sldMkLst>
    <p188:txBody>
      <a:bodyPr/>
      <a:lstStyle/>
      <a:p>
        <a:r>
          <a:rPr lang="en-US"/>
          <a:t>[@Adams, Jasmine J CTR (USA)]  adding the notes that I shared last time. Let me know when this is ready for my review!
My notes: Went to meetings and conferences to promote our program — clinical communities monthly meeting in early 2024 (10 min virtual presentation)
3C conference in May, with a booth with flyers (Dr. O gave similar presentation)
Booth at the MHS conference with 3 representative, which led to networking and making connections; Gained a speaker for a future CCSS meeting
Moving to adobe
Adding resources
Looking forward to 2025
**Maybe link to the site</a:t>
        </a:r>
      </a:p>
    </p188:txBody>
  </p188:cm>
  <p188:cm id="{DCA000F2-31C9-4D60-9A7A-2CCFF53AB319}" authorId="{316704C2-3B28-5DCA-C069-5D83D675EC68}" status="resolved" created="2025-01-15T22:05:56.300" complete="100000">
    <ac:deMkLst xmlns:ac="http://schemas.microsoft.com/office/drawing/2013/main/command">
      <pc:docMk xmlns:pc="http://schemas.microsoft.com/office/powerpoint/2013/main/command"/>
      <pc:sldMk xmlns:pc="http://schemas.microsoft.com/office/powerpoint/2013/main/command" cId="3682953382" sldId="879"/>
      <ac:spMk id="9" creationId="{09A86A00-E1A6-6647-722B-050B4A12497E}"/>
    </ac:deMkLst>
    <p188:txBody>
      <a:bodyPr/>
      <a:lstStyle/>
      <a:p>
        <a:r>
          <a:rPr lang="en-US"/>
          <a:t>Font in these squares are too small--please increase to be consistent with whole doc</a:t>
        </a:r>
      </a:p>
    </p188:txBody>
  </p188:cm>
</p188:cmLst>
</file>

<file path=ppt/comments/modernComment_370_A54C7A41.xml><?xml version="1.0" encoding="utf-8"?>
<p188:cmLst xmlns:a="http://schemas.openxmlformats.org/drawingml/2006/main" xmlns:r="http://schemas.openxmlformats.org/officeDocument/2006/relationships" xmlns:p188="http://schemas.microsoft.com/office/powerpoint/2018/8/main">
  <p188:cm id="{37952B97-972E-460B-A49C-451466361F4B}" authorId="{8730EE02-DF5B-3608-42C7-B58788A8D62A}" created="2025-01-07T19:43:20.441">
    <ac:deMkLst xmlns:ac="http://schemas.microsoft.com/office/drawing/2013/main/command">
      <pc:docMk xmlns:pc="http://schemas.microsoft.com/office/powerpoint/2013/main/command"/>
      <pc:sldMk xmlns:pc="http://schemas.microsoft.com/office/powerpoint/2013/main/command" cId="2773252673" sldId="880"/>
      <ac:spMk id="31" creationId="{C07C4C86-797C-3146-30EB-4139E03C8C5C}"/>
    </ac:deMkLst>
    <p188:txBody>
      <a:bodyPr/>
      <a:lstStyle/>
      <a:p>
        <a:r>
          <a:rPr lang="en-US"/>
          <a:t>[@Adams, Jasmine J CTR (USA)] update to include marketing/outreach</a:t>
        </a:r>
      </a:p>
    </p188:txBody>
  </p188:cm>
  <p188:cm id="{8267645C-C4AE-45C8-8988-1B22078F79A6}" authorId="{316704C2-3B28-5DCA-C069-5D83D675EC68}" created="2025-01-15T20:03:47.031">
    <ac:deMkLst xmlns:ac="http://schemas.microsoft.com/office/drawing/2013/main/command">
      <pc:docMk xmlns:pc="http://schemas.microsoft.com/office/powerpoint/2013/main/command"/>
      <pc:sldMk xmlns:pc="http://schemas.microsoft.com/office/powerpoint/2013/main/command" cId="2773252673" sldId="880"/>
      <ac:spMk id="24" creationId="{BD55F220-310F-5E05-A86F-904E09B98453}"/>
    </ac:deMkLst>
    <p188:replyLst>
      <p188:reply id="{DEC68F4F-56EC-4487-A9DF-615688886D4D}" authorId="{316704C2-3B28-5DCA-C069-5D83D675EC68}" created="2025-01-15T20:04:09.589">
        <p188:txBody>
          <a:bodyPr/>
          <a:lstStyle/>
          <a:p>
            <a:r>
              <a:rPr lang="en-US"/>
              <a:t>Most of the acronyms can be used since they were already spelled out. Should help with space</a:t>
            </a:r>
          </a:p>
        </p188:txBody>
      </p188:reply>
      <p188:reply id="{3C549506-07AB-4276-A729-8EFC1C2EFC81}" authorId="{8730EE02-DF5B-3608-42C7-B58788A8D62A}" created="2025-01-15T20:08:45.410">
        <p188:txBody>
          <a:bodyPr/>
          <a:lstStyle/>
          <a:p>
            <a:r>
              <a:rPr lang="en-US"/>
              <a:t>I am not sure that we used any of these elsewhere - I will switch out VHA for VA because we did use that </a:t>
            </a:r>
          </a:p>
        </p188:txBody>
      </p188:reply>
    </p188:replyLst>
    <p188:txBody>
      <a:bodyPr/>
      <a:lstStyle/>
      <a:p>
        <a:r>
          <a:rPr lang="en-US"/>
          <a:t>Same comment about font, need to increase</a:t>
        </a:r>
      </a:p>
    </p188:txBody>
  </p188:cm>
  <p188:cm id="{8762D86C-5033-436B-B46D-F599615EC1A3}" authorId="{316704C2-3B28-5DCA-C069-5D83D675EC68}" status="resolved" created="2025-01-15T20:06:17.894" complete="100000">
    <ac:deMkLst xmlns:ac="http://schemas.microsoft.com/office/drawing/2013/main/command">
      <pc:docMk xmlns:pc="http://schemas.microsoft.com/office/powerpoint/2013/main/command"/>
      <pc:sldMk xmlns:pc="http://schemas.microsoft.com/office/powerpoint/2013/main/command" cId="2773252673" sldId="880"/>
      <ac:spMk id="32" creationId="{D38B0352-2EF3-3FBF-464F-17E5E4E553DD}"/>
    </ac:deMkLst>
    <p188:replyLst>
      <p188:reply id="{2BF5528E-5140-4802-88A7-8569857FB42E}" authorId="{D6E5473F-8018-99D0-F3B4-9B2E6BF21C6A}" created="2025-01-15T20:29:08.078">
        <p188:txBody>
          <a:bodyPr/>
          <a:lstStyle/>
          <a:p>
            <a:r>
              <a:rPr lang="en-US"/>
              <a:t>It’s always a goal to partner with subject matter experts from other federal organizations (CDC, NIH, FDA, SAMHSA, etc.), Centers of Excellences, and academia. Especially during CCSS</a:t>
            </a:r>
          </a:p>
        </p188:txBody>
      </p188:reply>
    </p188:replyLst>
    <p188:txBody>
      <a:bodyPr/>
      <a:lstStyle/>
      <a:p>
        <a:r>
          <a:rPr lang="en-US"/>
          <a:t>[@King, Ladonna S CTR (USA)] [@Mckiernan, Catherine A CTR (USA)] [@Scott, Miesha D CTR (USA)] [@Barrow, Jannelle S CTR DHA ED &amp; TRAINING (J-7) (USA)] is there anything else the SMEs have related to partnerships for this looking ahead section in 2025? </a:t>
        </a:r>
      </a:p>
    </p188:txBody>
  </p188:cm>
</p188:cmLst>
</file>

<file path=ppt/comments/modernComment_371_CC4925B5.xml><?xml version="1.0" encoding="utf-8"?>
<p188:cmLst xmlns:a="http://schemas.openxmlformats.org/drawingml/2006/main" xmlns:r="http://schemas.openxmlformats.org/officeDocument/2006/relationships" xmlns:p188="http://schemas.microsoft.com/office/powerpoint/2018/8/main">
  <p188:cm id="{D2A4DC93-3571-4EC8-86A9-C5E261A37EA8}" authorId="{8730EE02-DF5B-3608-42C7-B58788A8D62A}" created="2025-01-15T16:16:28.388">
    <ac:txMkLst xmlns:ac="http://schemas.microsoft.com/office/drawing/2013/main/command">
      <pc:docMk xmlns:pc="http://schemas.microsoft.com/office/powerpoint/2013/main/command"/>
      <pc:sldMk xmlns:pc="http://schemas.microsoft.com/office/powerpoint/2013/main/command" cId="3427345845" sldId="881"/>
      <ac:spMk id="41" creationId="{B91878AD-9177-BF1D-88CA-730079AC1391}"/>
      <ac:txMk cp="494" len="96">
        <ac:context len="591" hash="3898574466"/>
      </ac:txMk>
    </ac:txMkLst>
    <p188:pos x="5819214" y="1650291"/>
    <p188:replyLst>
      <p188:reply id="{F1372EED-C9CD-4772-B488-9B97D9571CE5}" authorId="{316704C2-3B28-5DCA-C069-5D83D675EC68}" created="2025-01-15T20:13:17.071">
        <p188:txBody>
          <a:bodyPr/>
          <a:lstStyle/>
          <a:p>
            <a:r>
              <a:rPr lang="en-US"/>
              <a:t>I pinged Dr. Truong</a:t>
            </a:r>
          </a:p>
        </p188:txBody>
      </p188:reply>
    </p188:replyLst>
    <p188:txBody>
      <a:bodyPr/>
      <a:lstStyle/>
      <a:p>
        <a:r>
          <a:rPr lang="en-US"/>
          <a:t>Do we know the name of this framework or something we could call it? [@Weismiller, Emilie A CTR (USA)] [@Adams, Jasmine J CTR (USA)] </a:t>
        </a:r>
      </a:p>
    </p188:txBody>
  </p188:cm>
</p188:cmLst>
</file>

<file path=ppt/comments/modernComment_372_3A238C5F.xml><?xml version="1.0" encoding="utf-8"?>
<p188:cmLst xmlns:a="http://schemas.openxmlformats.org/drawingml/2006/main" xmlns:r="http://schemas.openxmlformats.org/officeDocument/2006/relationships" xmlns:p188="http://schemas.microsoft.com/office/powerpoint/2018/8/main">
  <p188:cm id="{AF636795-8862-4B38-8518-1F4BF3CF6105}" authorId="{0B218A1B-CC04-0BE0-7368-6391ABABCD53}" created="2025-01-15T23:01:29.750">
    <ac:txMkLst xmlns:ac="http://schemas.microsoft.com/office/drawing/2013/main/command">
      <pc:docMk xmlns:pc="http://schemas.microsoft.com/office/powerpoint/2013/main/command"/>
      <pc:sldMk xmlns:pc="http://schemas.microsoft.com/office/powerpoint/2013/main/command" cId="975408223" sldId="882"/>
      <ac:spMk id="3" creationId="{B70D6C11-0B05-9A7F-F7EE-BF0EB83717CB}"/>
      <ac:txMk cp="11" len="116">
        <ac:context len="315" hash="2726365224"/>
      </ac:txMk>
    </ac:txMkLst>
    <p188:pos x="4729881" y="591848"/>
    <p188:txBody>
      <a:bodyPr/>
      <a:lstStyle/>
      <a:p>
        <a:r>
          <a:rPr lang="en-US"/>
          <a:t>If we're going to write the acronyms in the title of the report then we don't need to define it here. It could look cleaner if we didn't define it in the title, and just defined it here. Or used DHA J-7 CEPO in the title and defined it here. Either way we don't need to define it in both places.</a:t>
        </a:r>
      </a:p>
    </p188:txBody>
  </p188:cm>
  <p188:cm id="{E93FA164-4B03-4456-9F67-6328DED27CD7}" authorId="{0B218A1B-CC04-0BE0-7368-6391ABABCD53}" created="2025-01-15T23:02:36.602">
    <ac:txMkLst xmlns:ac="http://schemas.microsoft.com/office/drawing/2013/main/command">
      <pc:docMk xmlns:pc="http://schemas.microsoft.com/office/powerpoint/2013/main/command"/>
      <pc:sldMk xmlns:pc="http://schemas.microsoft.com/office/powerpoint/2013/main/command" cId="975408223" sldId="882"/>
      <ac:spMk id="4" creationId="{AE6FA5FD-72BB-26E2-32A9-68350EFB2890}"/>
      <ac:txMk cp="316" len="57">
        <ac:context len="2463" hash="2455170161"/>
      </ac:txMk>
    </ac:txMkLst>
    <p188:pos x="6175766" y="1170637"/>
    <p188:txBody>
      <a:bodyPr/>
      <a:lstStyle/>
      <a:p>
        <a:r>
          <a:rPr lang="en-US"/>
          <a:t>FYI for this an in future docs, continuing education and continuing medical education should be lowercase.</a:t>
        </a:r>
      </a:p>
    </p188:txBody>
  </p188:cm>
</p188:cmLst>
</file>

<file path=ppt/comments/modernComment_374_79B10459.xml><?xml version="1.0" encoding="utf-8"?>
<p188:cmLst xmlns:a="http://schemas.openxmlformats.org/drawingml/2006/main" xmlns:r="http://schemas.openxmlformats.org/officeDocument/2006/relationships" xmlns:p188="http://schemas.microsoft.com/office/powerpoint/2018/8/main">
  <p188:cm id="{5D237CCD-8D5D-4938-B7C1-CC3380D10A18}" authorId="{8730EE02-DF5B-3608-42C7-B58788A8D62A}" created="2025-01-15T01:23:09.855">
    <ac:txMkLst xmlns:ac="http://schemas.microsoft.com/office/drawing/2013/main/command">
      <pc:docMk xmlns:pc="http://schemas.microsoft.com/office/powerpoint/2013/main/command"/>
      <pc:sldMk xmlns:pc="http://schemas.microsoft.com/office/powerpoint/2013/main/command" cId="2041644121" sldId="884"/>
      <ac:graphicFrameMk id="3" creationId="{D1913983-2788-27E2-9AC7-03ECF96FE109}"/>
      <ac:tblMk/>
      <ac:tcMk rowId="2592427051" colId="893961086"/>
      <ac:txMk cp="0" len="105">
        <ac:context len="106" hash="3978846317"/>
      </ac:txMk>
    </ac:txMkLst>
    <p188:txBody>
      <a:bodyPr/>
      <a:lstStyle/>
      <a:p>
        <a:r>
          <a:rPr lang="en-US"/>
          <a:t>Anything compelling from the data we could include here [@Adams, Jasmine J CTR (USA)] ?</a:t>
        </a:r>
      </a:p>
    </p188:txBody>
  </p188:cm>
</p188:cmLst>
</file>

<file path=ppt/comments/modernComment_376_FF71320E.xml><?xml version="1.0" encoding="utf-8"?>
<p188:cmLst xmlns:a="http://schemas.openxmlformats.org/drawingml/2006/main" xmlns:r="http://schemas.openxmlformats.org/officeDocument/2006/relationships" xmlns:p188="http://schemas.microsoft.com/office/powerpoint/2018/8/main">
  <p188:cm id="{3F78A04E-281E-4508-8EBE-6E4452900A3E}" authorId="{316704C2-3B28-5DCA-C069-5D83D675EC68}" created="2025-01-15T22:14:15.372">
    <pc:sldMkLst xmlns:pc="http://schemas.microsoft.com/office/powerpoint/2013/main/command">
      <pc:docMk/>
      <pc:sldMk cId="4285608462" sldId="886"/>
    </pc:sldMkLst>
    <p188:txBody>
      <a:bodyPr/>
      <a:lstStyle/>
      <a:p>
        <a:r>
          <a:rPr lang="en-US"/>
          <a:t>Good starting point can be from the 2023 AR
</a:t>
        </a:r>
      </a:p>
    </p188:txBody>
  </p188:cm>
</p188:cmLst>
</file>

<file path=ppt/comments/modernComment_37E_E552688E.xml><?xml version="1.0" encoding="utf-8"?>
<p188:cmLst xmlns:a="http://schemas.openxmlformats.org/drawingml/2006/main" xmlns:r="http://schemas.openxmlformats.org/officeDocument/2006/relationships" xmlns:p188="http://schemas.microsoft.com/office/powerpoint/2018/8/main">
  <p188:cm id="{94D6136D-E34B-4293-AD7B-61D00428F796}" authorId="{8730EE02-DF5B-3608-42C7-B58788A8D62A}" created="2025-01-15T22:10:32.461">
    <ac:deMkLst xmlns:ac="http://schemas.microsoft.com/office/drawing/2013/main/command">
      <pc:docMk xmlns:pc="http://schemas.microsoft.com/office/powerpoint/2013/main/command"/>
      <pc:sldMk xmlns:pc="http://schemas.microsoft.com/office/powerpoint/2013/main/command" cId="3847383182" sldId="894"/>
      <ac:graphicFrameMk id="2" creationId="{8DB93CC3-9633-A41A-AC2B-ED4BD3B9F2E2}"/>
    </ac:deMkLst>
    <p188:txBody>
      <a:bodyPr/>
      <a:lstStyle/>
      <a:p>
        <a:r>
          <a:rPr lang="en-US"/>
          <a:t>FYSA updated numbers to be rounded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EC91F1-29E4-45A0-83BB-80F0C293F0D0}"/>
              </a:ext>
            </a:extLst>
          </p:cNvPr>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a:extLst>
              <a:ext uri="{FF2B5EF4-FFF2-40B4-BE49-F238E27FC236}">
                <a16:creationId xmlns:a16="http://schemas.microsoft.com/office/drawing/2014/main" id="{70897405-041F-4DB8-9A3E-194258BA8AC3}"/>
              </a:ext>
            </a:extLst>
          </p:cNvPr>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4D369600-90B6-43FF-B30E-BDEE18C39BE1}" type="datetimeFigureOut">
              <a:rPr lang="en-US" smtClean="0"/>
              <a:t>1/15/2025</a:t>
            </a:fld>
            <a:endParaRPr lang="en-US"/>
          </a:p>
        </p:txBody>
      </p:sp>
      <p:sp>
        <p:nvSpPr>
          <p:cNvPr id="4" name="Footer Placeholder 3">
            <a:extLst>
              <a:ext uri="{FF2B5EF4-FFF2-40B4-BE49-F238E27FC236}">
                <a16:creationId xmlns:a16="http://schemas.microsoft.com/office/drawing/2014/main" id="{C6136726-BEA0-4161-A077-3F03F39496F0}"/>
              </a:ext>
            </a:extLst>
          </p:cNvPr>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91122B-A44D-4520-A775-461ED2469B67}"/>
              </a:ext>
            </a:extLst>
          </p:cNvPr>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C6C8B144-0A8F-496B-8E97-533AD436C4F5}" type="slidenum">
              <a:rPr lang="en-US" smtClean="0"/>
              <a:t>‹#›</a:t>
            </a:fld>
            <a:endParaRPr lang="en-US"/>
          </a:p>
        </p:txBody>
      </p:sp>
    </p:spTree>
    <p:extLst>
      <p:ext uri="{BB962C8B-B14F-4D97-AF65-F5344CB8AC3E}">
        <p14:creationId xmlns:p14="http://schemas.microsoft.com/office/powerpoint/2010/main" val="272622469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07FFBCF-79AB-429E-AC3F-EB5B4BEECA68}" type="datetimeFigureOut">
              <a:rPr lang="en-US" smtClean="0"/>
              <a:t>1/15/2025</a:t>
            </a:fld>
            <a:endParaRPr lang="en-US"/>
          </a:p>
        </p:txBody>
      </p:sp>
      <p:sp>
        <p:nvSpPr>
          <p:cNvPr id="4" name="Slide Image Placeholder 3"/>
          <p:cNvSpPr>
            <a:spLocks noGrp="1" noRot="1" noChangeAspect="1"/>
          </p:cNvSpPr>
          <p:nvPr>
            <p:ph type="sldImg" idx="2"/>
          </p:nvPr>
        </p:nvSpPr>
        <p:spPr>
          <a:xfrm>
            <a:off x="2317750" y="1160463"/>
            <a:ext cx="2351088"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CE7E0809-3A37-4628-BE31-02EC33231641}" type="slidenum">
              <a:rPr lang="en-US" smtClean="0"/>
              <a:t>‹#›</a:t>
            </a:fld>
            <a:endParaRPr lang="en-US"/>
          </a:p>
        </p:txBody>
      </p:sp>
    </p:spTree>
    <p:extLst>
      <p:ext uri="{BB962C8B-B14F-4D97-AF65-F5344CB8AC3E}">
        <p14:creationId xmlns:p14="http://schemas.microsoft.com/office/powerpoint/2010/main" val="261271730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5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4FB2-262E-ADD2-8B21-8B1F42606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D5DB2-4B7E-D3E9-BE8F-6B5D836A5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FD9C0-F474-B550-9D8B-E7FD311D6A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C5DDE02-8F31-86F3-69B3-88E9D77F179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5485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86346-EF52-B655-83AD-D0DFB49A6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846DC-2131-C6A5-8520-611392087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CAB89-AD9F-BB1E-C76D-CB25E88586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1C8AD64F-6217-7256-1238-FFD87A2727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6109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1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308F6-2A47-C63C-DD4D-75C0C3907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69566-6E5D-42CD-FD4D-3684E78EE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4492F-1E43-74D1-CD41-EB9FB4C5CA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2588DB1F-F432-9033-54C4-63FCEC4CF96C}"/>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03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21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3E027-69DF-6323-9ECF-D65CD6C9A8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147D0-42AC-26F3-D376-4073C2D83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B89B0-455A-7EE2-77E0-DC2CD75726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00B6E1B8-EAE4-A353-C181-97D21DF6C9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83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95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27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17173D5-7CF1-45E5-90F9-D6BF756E18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658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25E55FF-831C-4C7A-B40E-C3212FC18E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6513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79421F8-A0D4-4222-9634-0056CCFD14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9410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C4C47-E642-41E0-F143-ADEAE42AC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A056E-6D43-7509-7753-9C54EF6F1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5869E-F4C1-EFB4-A679-1D31BD15B4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736937FE-93AF-713D-68DC-FFEB00A518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1170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C1C3-3101-5920-870F-8334DF061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E09E6-E181-E9CB-384B-0D78031B4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2B939-9C59-1C7F-F40B-EEA68A02AC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F5475FCB-8BA1-5B9C-1A7D-231C91A033B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2480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EB3D6-4E68-F734-D2C1-091CBE3BC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16001-7712-09B2-75F5-3328D3C5F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AD1CC-7BCB-A821-37E2-93DBE61898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08AE07AD-0CE6-0FC3-9675-18FEC4D0065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0563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F6E9-2F2D-83BB-F3A5-BF90EB651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0F365-799D-F024-2A83-B3C1445BC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96344-5851-64B6-A17D-0358861B2B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5A38757-6D0D-ADCF-A040-2DF8B9EB73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13631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592D-DF04-C5BF-7829-2E8676878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4AE74-B9C7-5043-D62B-BFB46C0E8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FBF9-246B-3A52-784F-C521645B2B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9589F50-E8F0-6001-CC91-1E84476E3A8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200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09A527-7F27-4C45-A728-5E1945BF1F52}"/>
              </a:ext>
            </a:extLst>
          </p:cNvPr>
          <p:cNvSpPr txBox="1"/>
          <p:nvPr userDrawn="1"/>
        </p:nvSpPr>
        <p:spPr>
          <a:xfrm>
            <a:off x="0" y="6050530"/>
            <a:ext cx="6858000" cy="2485296"/>
          </a:xfrm>
          <a:prstGeom prst="rect">
            <a:avLst/>
          </a:prstGeom>
          <a:noFill/>
        </p:spPr>
        <p:txBody>
          <a:bodyPr wrap="square" rtlCol="0">
            <a:spAutoFit/>
          </a:bodyPr>
          <a:lstStyle/>
          <a:p>
            <a:pPr marL="0" marR="0" algn="ctr">
              <a:spcBef>
                <a:spcPts val="0"/>
              </a:spcBef>
              <a:spcAft>
                <a:spcPts val="0"/>
              </a:spcAft>
            </a:pPr>
            <a:r>
              <a:rPr lang="en-US" sz="275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DEFENSE HEALTH AGENCY</a:t>
            </a:r>
            <a:endParaRPr lang="en-US" sz="275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75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(DHA), J-7, </a:t>
            </a:r>
            <a:endParaRPr lang="en-US" sz="275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75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CONTINUING EDUCATION OFFICE (CEPO)</a:t>
            </a:r>
            <a:endParaRPr lang="en-US" sz="275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75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CALENDAR YEAR (CY) 2023 </a:t>
            </a:r>
          </a:p>
          <a:p>
            <a:pPr marL="0" marR="0" algn="ctr">
              <a:spcBef>
                <a:spcPts val="0"/>
              </a:spcBef>
              <a:spcAft>
                <a:spcPts val="0"/>
              </a:spcAft>
            </a:pPr>
            <a:r>
              <a:rPr lang="en-US" sz="275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ANNUAL REPORT</a:t>
            </a:r>
            <a:endParaRPr lang="en-US" sz="275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en-US"/>
          </a:p>
        </p:txBody>
      </p:sp>
      <p:pic>
        <p:nvPicPr>
          <p:cNvPr id="10" name="Picture 9" descr="Logo, company name&#10;&#10;Description automatically generated">
            <a:extLst>
              <a:ext uri="{FF2B5EF4-FFF2-40B4-BE49-F238E27FC236}">
                <a16:creationId xmlns:a16="http://schemas.microsoft.com/office/drawing/2014/main" id="{1A2F8863-573F-4BB0-9C25-A8784595D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80" y="274449"/>
            <a:ext cx="1880588" cy="778174"/>
          </a:xfrm>
          <a:prstGeom prst="rect">
            <a:avLst/>
          </a:prstGeom>
        </p:spPr>
      </p:pic>
      <p:sp>
        <p:nvSpPr>
          <p:cNvPr id="3" name="Date Placeholder 30">
            <a:extLst>
              <a:ext uri="{FF2B5EF4-FFF2-40B4-BE49-F238E27FC236}">
                <a16:creationId xmlns:a16="http://schemas.microsoft.com/office/drawing/2014/main" id="{A9EF35FF-9F63-9EE3-5F75-BF97560503F7}"/>
              </a:ext>
            </a:extLst>
          </p:cNvPr>
          <p:cNvSpPr txBox="1">
            <a:spLocks/>
          </p:cNvSpPr>
          <p:nvPr userDrawn="1"/>
        </p:nvSpPr>
        <p:spPr>
          <a:xfrm>
            <a:off x="196549" y="8615745"/>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969696"/>
                </a:solidFill>
              </a:rPr>
              <a:t>JANUARY 2025</a:t>
            </a:r>
          </a:p>
        </p:txBody>
      </p:sp>
    </p:spTree>
    <p:extLst>
      <p:ext uri="{BB962C8B-B14F-4D97-AF65-F5344CB8AC3E}">
        <p14:creationId xmlns:p14="http://schemas.microsoft.com/office/powerpoint/2010/main" val="301216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 Template 1">
    <p:spTree>
      <p:nvGrpSpPr>
        <p:cNvPr id="1" name=""/>
        <p:cNvGrpSpPr/>
        <p:nvPr/>
      </p:nvGrpSpPr>
      <p:grpSpPr>
        <a:xfrm>
          <a:off x="0" y="0"/>
          <a:ext cx="0" cy="0"/>
          <a:chOff x="0" y="0"/>
          <a:chExt cx="0" cy="0"/>
        </a:xfrm>
      </p:grpSpPr>
      <p:sp>
        <p:nvSpPr>
          <p:cNvPr id="26" name="Text Placeholder 10">
            <a:extLst>
              <a:ext uri="{FF2B5EF4-FFF2-40B4-BE49-F238E27FC236}">
                <a16:creationId xmlns:a16="http://schemas.microsoft.com/office/drawing/2014/main" id="{05BC1F67-9D68-4FFE-A9D9-10F2C10BB4C5}"/>
              </a:ext>
            </a:extLst>
          </p:cNvPr>
          <p:cNvSpPr>
            <a:spLocks noGrp="1"/>
          </p:cNvSpPr>
          <p:nvPr>
            <p:ph type="body" sz="quarter" idx="13"/>
          </p:nvPr>
        </p:nvSpPr>
        <p:spPr>
          <a:xfrm>
            <a:off x="407617"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2">
            <a:extLst>
              <a:ext uri="{FF2B5EF4-FFF2-40B4-BE49-F238E27FC236}">
                <a16:creationId xmlns:a16="http://schemas.microsoft.com/office/drawing/2014/main" id="{EE95C311-9421-4E60-B4AB-F6702A18FFC5}"/>
              </a:ext>
            </a:extLst>
          </p:cNvPr>
          <p:cNvSpPr>
            <a:spLocks noGrp="1"/>
          </p:cNvSpPr>
          <p:nvPr>
            <p:ph type="sldNum" sz="quarter" idx="4"/>
          </p:nvPr>
        </p:nvSpPr>
        <p:spPr>
          <a:xfrm>
            <a:off x="3634353" y="8603247"/>
            <a:ext cx="2956880" cy="485775"/>
          </a:xfrm>
          <a:prstGeom prst="rect">
            <a:avLst/>
          </a:prstGeom>
        </p:spPr>
        <p:txBody>
          <a:bodyPr vert="horz" lIns="91440" tIns="45720" rIns="91440" bIns="45720" rtlCol="0" anchor="ctr"/>
          <a:lstStyle>
            <a:lvl1pPr algn="r">
              <a:defRPr sz="1400" b="0">
                <a:solidFill>
                  <a:schemeClr val="tx1">
                    <a:lumMod val="50000"/>
                    <a:lumOff val="50000"/>
                  </a:schemeClr>
                </a:solidFill>
                <a:latin typeface="Franklin Gothic Heavy" panose="020B0903020102020204" pitchFamily="34" charset="0"/>
              </a:defRPr>
            </a:lvl1pPr>
          </a:lstStyle>
          <a:p>
            <a:fld id="{1CE1EA8B-AD6D-4DEB-837C-E861A816A26D}" type="slidenum">
              <a:rPr lang="en-US" smtClean="0"/>
              <a:pPr/>
              <a:t>‹#›</a:t>
            </a:fld>
            <a:endParaRPr lang="en-US"/>
          </a:p>
        </p:txBody>
      </p:sp>
      <p:sp>
        <p:nvSpPr>
          <p:cNvPr id="8" name="Text Placeholder 1">
            <a:extLst>
              <a:ext uri="{FF2B5EF4-FFF2-40B4-BE49-F238E27FC236}">
                <a16:creationId xmlns:a16="http://schemas.microsoft.com/office/drawing/2014/main" id="{6AF4F2EE-51D0-4E09-9BD5-F999419CD138}"/>
              </a:ext>
            </a:extLst>
          </p:cNvPr>
          <p:cNvSpPr>
            <a:spLocks noGrp="1"/>
          </p:cNvSpPr>
          <p:nvPr>
            <p:ph type="body" sz="quarter" idx="14"/>
          </p:nvPr>
        </p:nvSpPr>
        <p:spPr>
          <a:xfrm>
            <a:off x="0" y="1143449"/>
            <a:ext cx="6876288" cy="370568"/>
          </a:xfrm>
        </p:spPr>
        <p:txBody>
          <a:bodyPr vert="horz" lIns="91440" tIns="45720" rIns="91440" bIns="45720" rtlCol="0" anchor="ctr">
            <a:noAutofit/>
          </a:bodyPr>
          <a:lstStyle>
            <a:lvl1pPr>
              <a:defRPr sz="1800">
                <a:latin typeface="Franklin Gothic Book (Body)"/>
              </a:defRPr>
            </a:lvl1pPr>
          </a:lstStyle>
          <a:p>
            <a:pPr marL="0" indent="0" algn="ctr">
              <a:buNone/>
            </a:pPr>
            <a:endParaRPr lang="en-US" sz="1800">
              <a:solidFill>
                <a:srgbClr val="000000"/>
              </a:solidFill>
            </a:endParaRPr>
          </a:p>
        </p:txBody>
      </p:sp>
      <p:pic>
        <p:nvPicPr>
          <p:cNvPr id="3" name="Picture 2" descr="A picture containing logo&#10;&#10;Description automatically generated">
            <a:extLst>
              <a:ext uri="{FF2B5EF4-FFF2-40B4-BE49-F238E27FC236}">
                <a16:creationId xmlns:a16="http://schemas.microsoft.com/office/drawing/2014/main" id="{2754755B-8C7A-5D2B-C5A4-F6AADBF9FD9E}"/>
              </a:ext>
            </a:extLst>
          </p:cNvPr>
          <p:cNvPicPr>
            <a:picLocks noChangeAspect="1"/>
          </p:cNvPicPr>
          <p:nvPr userDrawn="1"/>
        </p:nvPicPr>
        <p:blipFill>
          <a:blip r:embed="rId2"/>
          <a:stretch>
            <a:fillRect/>
          </a:stretch>
        </p:blipFill>
        <p:spPr>
          <a:xfrm>
            <a:off x="26242" y="164444"/>
            <a:ext cx="1883664" cy="772662"/>
          </a:xfrm>
          <a:prstGeom prst="rect">
            <a:avLst/>
          </a:prstGeom>
        </p:spPr>
      </p:pic>
    </p:spTree>
    <p:extLst>
      <p:ext uri="{BB962C8B-B14F-4D97-AF65-F5344CB8AC3E}">
        <p14:creationId xmlns:p14="http://schemas.microsoft.com/office/powerpoint/2010/main" val="299378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al Template 2">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4B6A2EB-BED7-4DA6-B7DB-180E56771006}"/>
              </a:ext>
            </a:extLst>
          </p:cNvPr>
          <p:cNvSpPr txBox="1"/>
          <p:nvPr userDrawn="1"/>
        </p:nvSpPr>
        <p:spPr>
          <a:xfrm>
            <a:off x="27780" y="6520070"/>
            <a:ext cx="6802440" cy="2092881"/>
          </a:xfrm>
          <a:prstGeom prst="rect">
            <a:avLst/>
          </a:prstGeom>
          <a:noFill/>
        </p:spPr>
        <p:txBody>
          <a:bodyPr wrap="none" rtlCol="0">
            <a:spAutoFit/>
          </a:bodyPr>
          <a:lstStyle/>
          <a:p>
            <a:pPr marL="0" marR="0" algn="ctr">
              <a:spcBef>
                <a:spcPts val="0"/>
              </a:spcBef>
              <a:spcAft>
                <a:spcPts val="0"/>
              </a:spcAft>
            </a:pPr>
            <a:r>
              <a:rPr lang="en-US" sz="280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DEFENSE HEALTH AGENCY</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80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(DHA), J-7, </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80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CONTINUING EDUCATION OFFICE (CEPO)</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a:p>
            <a:pPr marL="0" marR="0" algn="ctr">
              <a:spcBef>
                <a:spcPts val="0"/>
              </a:spcBef>
              <a:spcAft>
                <a:spcPts val="0"/>
              </a:spcAft>
            </a:pPr>
            <a:r>
              <a:rPr lang="en-US" sz="2800">
                <a:solidFill>
                  <a:srgbClr val="FFFFFF"/>
                </a:solidFill>
                <a:effectLst/>
                <a:latin typeface="Franklin Gothic Medium" panose="020B0603020102020204" pitchFamily="34" charset="0"/>
                <a:ea typeface="Palatino Linotype" panose="02040502050505030304" pitchFamily="18" charset="0"/>
                <a:cs typeface="Palatino Linotype" panose="02040502050505030304" pitchFamily="18" charset="0"/>
              </a:rPr>
              <a:t>FY22 ANNUAL REPORT</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a:p>
            <a:endParaRPr lang="en-US"/>
          </a:p>
        </p:txBody>
      </p:sp>
      <p:sp>
        <p:nvSpPr>
          <p:cNvPr id="15" name="Text Placeholder 10">
            <a:extLst>
              <a:ext uri="{FF2B5EF4-FFF2-40B4-BE49-F238E27FC236}">
                <a16:creationId xmlns:a16="http://schemas.microsoft.com/office/drawing/2014/main" id="{01C68116-D97D-4825-B314-F7C8EEEFB1AA}"/>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12">
            <a:extLst>
              <a:ext uri="{FF2B5EF4-FFF2-40B4-BE49-F238E27FC236}">
                <a16:creationId xmlns:a16="http://schemas.microsoft.com/office/drawing/2014/main" id="{7CBAF56F-E88A-4368-9342-001F3EE61496}"/>
              </a:ext>
            </a:extLst>
          </p:cNvPr>
          <p:cNvSpPr>
            <a:spLocks noGrp="1"/>
          </p:cNvSpPr>
          <p:nvPr>
            <p:ph type="sldNum" sz="quarter" idx="4"/>
          </p:nvPr>
        </p:nvSpPr>
        <p:spPr>
          <a:xfrm>
            <a:off x="3634353" y="8603247"/>
            <a:ext cx="2956880" cy="485775"/>
          </a:xfrm>
          <a:prstGeom prst="rect">
            <a:avLst/>
          </a:prstGeom>
        </p:spPr>
        <p:txBody>
          <a:bodyPr vert="horz" lIns="91440" tIns="45720" rIns="91440" bIns="45720" rtlCol="0" anchor="ctr"/>
          <a:lstStyle>
            <a:lvl1pPr algn="r">
              <a:defRPr sz="1400" b="0">
                <a:solidFill>
                  <a:schemeClr val="tx1">
                    <a:lumMod val="50000"/>
                    <a:lumOff val="50000"/>
                  </a:schemeClr>
                </a:solidFill>
                <a:latin typeface="Franklin Gothic Heavy" panose="020B0903020102020204" pitchFamily="34" charset="0"/>
              </a:defRPr>
            </a:lvl1pPr>
          </a:lstStyle>
          <a:p>
            <a:fld id="{1CE1EA8B-AD6D-4DEB-837C-E861A816A26D}" type="slidenum">
              <a:rPr lang="en-US" smtClean="0"/>
              <a:pPr/>
              <a:t>‹#›</a:t>
            </a:fld>
            <a:endParaRPr lang="en-US"/>
          </a:p>
        </p:txBody>
      </p:sp>
    </p:spTree>
    <p:extLst>
      <p:ext uri="{BB962C8B-B14F-4D97-AF65-F5344CB8AC3E}">
        <p14:creationId xmlns:p14="http://schemas.microsoft.com/office/powerpoint/2010/main" val="285861604"/>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Template 3">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5007EFF2-5CA5-465F-B950-233A39891C89}"/>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2">
            <a:extLst>
              <a:ext uri="{FF2B5EF4-FFF2-40B4-BE49-F238E27FC236}">
                <a16:creationId xmlns:a16="http://schemas.microsoft.com/office/drawing/2014/main" id="{6A93A699-93C1-4EF2-9B21-35FAE94ACD7A}"/>
              </a:ext>
            </a:extLst>
          </p:cNvPr>
          <p:cNvSpPr>
            <a:spLocks noGrp="1"/>
          </p:cNvSpPr>
          <p:nvPr>
            <p:ph type="sldNum" sz="quarter" idx="4"/>
          </p:nvPr>
        </p:nvSpPr>
        <p:spPr>
          <a:xfrm>
            <a:off x="3634353" y="8603247"/>
            <a:ext cx="2956880" cy="485775"/>
          </a:xfrm>
          <a:prstGeom prst="rect">
            <a:avLst/>
          </a:prstGeom>
        </p:spPr>
        <p:txBody>
          <a:bodyPr vert="horz" lIns="91440" tIns="45720" rIns="91440" bIns="45720" rtlCol="0" anchor="ctr"/>
          <a:lstStyle>
            <a:lvl1pPr algn="r">
              <a:defRPr sz="1400" b="0">
                <a:solidFill>
                  <a:schemeClr val="tx1">
                    <a:lumMod val="50000"/>
                    <a:lumOff val="50000"/>
                  </a:schemeClr>
                </a:solidFill>
                <a:latin typeface="Franklin Gothic Heavy" panose="020B0903020102020204" pitchFamily="34" charset="0"/>
              </a:defRPr>
            </a:lvl1pPr>
          </a:lstStyle>
          <a:p>
            <a:fld id="{1CE1EA8B-AD6D-4DEB-837C-E861A816A26D}" type="slidenum">
              <a:rPr lang="en-US" smtClean="0"/>
              <a:pPr/>
              <a:t>‹#›</a:t>
            </a:fld>
            <a:endParaRPr lang="en-US"/>
          </a:p>
        </p:txBody>
      </p:sp>
    </p:spTree>
    <p:extLst>
      <p:ext uri="{BB962C8B-B14F-4D97-AF65-F5344CB8AC3E}">
        <p14:creationId xmlns:p14="http://schemas.microsoft.com/office/powerpoint/2010/main" val="737366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784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B70136FC-C0BA-4E25-B954-ABB5571F9041}" type="slidenum">
              <a:rPr lang="en-US" smtClean="0"/>
              <a:t>‹#›</a:t>
            </a:fld>
            <a:endParaRPr lang="en-US"/>
          </a:p>
        </p:txBody>
      </p:sp>
    </p:spTree>
    <p:extLst>
      <p:ext uri="{BB962C8B-B14F-4D97-AF65-F5344CB8AC3E}">
        <p14:creationId xmlns:p14="http://schemas.microsoft.com/office/powerpoint/2010/main" val="14043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ver ">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2E526AA-0042-C798-143F-0E60F7C00E4D}"/>
              </a:ext>
            </a:extLst>
          </p:cNvPr>
          <p:cNvSpPr>
            <a:spLocks noGrp="1"/>
          </p:cNvSpPr>
          <p:nvPr>
            <p:ph type="title"/>
          </p:nvPr>
        </p:nvSpPr>
        <p:spPr>
          <a:xfrm>
            <a:off x="0" y="502920"/>
            <a:ext cx="6858000" cy="479238"/>
          </a:xfrm>
          <a:prstGeom prst="rect">
            <a:avLst/>
          </a:prstGeom>
        </p:spPr>
        <p:txBody>
          <a:bodyPr vert="horz" lIns="365760" tIns="45720" rIns="365760" bIns="45720" rtlCol="0" anchor="t">
            <a:noAutofit/>
          </a:bodyPr>
          <a:lstStyle>
            <a:lvl1pPr>
              <a:lnSpc>
                <a:spcPct val="110000"/>
              </a:lnSpc>
              <a:defRPr sz="2400" b="1" i="0">
                <a:solidFill>
                  <a:srgbClr val="0D57B0"/>
                </a:solidFill>
                <a:latin typeface="GRAPHIK-SEMIBOLD" panose="020B0503030202060203" pitchFamily="34" charset="77"/>
              </a:defRPr>
            </a:lvl1pPr>
          </a:lstStyle>
          <a:p>
            <a:r>
              <a:rPr lang="en-US"/>
              <a:t>Click to edit Master title style</a:t>
            </a:r>
          </a:p>
        </p:txBody>
      </p:sp>
      <p:sp>
        <p:nvSpPr>
          <p:cNvPr id="5" name="Text Placeholder 10">
            <a:extLst>
              <a:ext uri="{FF2B5EF4-FFF2-40B4-BE49-F238E27FC236}">
                <a16:creationId xmlns:a16="http://schemas.microsoft.com/office/drawing/2014/main" id="{D4E921C0-6952-0ACE-61B8-B0938C74E765}"/>
              </a:ext>
            </a:extLst>
          </p:cNvPr>
          <p:cNvSpPr>
            <a:spLocks noGrp="1"/>
          </p:cNvSpPr>
          <p:nvPr>
            <p:ph type="body" sz="quarter" idx="10"/>
          </p:nvPr>
        </p:nvSpPr>
        <p:spPr>
          <a:xfrm>
            <a:off x="0" y="941832"/>
            <a:ext cx="6858000" cy="1488101"/>
          </a:xfrm>
        </p:spPr>
        <p:txBody>
          <a:bodyPr lIns="365760" rIns="365760">
            <a:noAutofit/>
          </a:bodyPr>
          <a:lstStyle>
            <a:lvl1pPr marL="7938" indent="0" algn="l" defTabSz="685800" rtl="0" eaLnBrk="1" latinLnBrk="0" hangingPunct="1">
              <a:lnSpc>
                <a:spcPct val="130000"/>
              </a:lnSpc>
              <a:spcBef>
                <a:spcPts val="750"/>
              </a:spcBef>
              <a:buSzPct val="125000"/>
              <a:buFont typeface="System Font Regular"/>
              <a:buNone/>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a:extLst>
              <a:ext uri="{FF2B5EF4-FFF2-40B4-BE49-F238E27FC236}">
                <a16:creationId xmlns:a16="http://schemas.microsoft.com/office/drawing/2014/main" id="{8F161D90-0F18-BF05-0C71-E0C625119436}"/>
              </a:ext>
            </a:extLst>
          </p:cNvPr>
          <p:cNvSpPr>
            <a:spLocks noGrp="1"/>
          </p:cNvSpPr>
          <p:nvPr>
            <p:ph type="body" sz="quarter" idx="11"/>
          </p:nvPr>
        </p:nvSpPr>
        <p:spPr>
          <a:xfrm>
            <a:off x="0" y="2429933"/>
            <a:ext cx="6858000" cy="1488101"/>
          </a:xfrm>
        </p:spPr>
        <p:txBody>
          <a:bodyPr lIns="365760" rIns="365760">
            <a:noAutofit/>
          </a:bodyPr>
          <a:lstStyle>
            <a:lvl1pPr marL="342900" indent="-223838" algn="l" defTabSz="685800" rtl="0" eaLnBrk="1" latinLnBrk="0" hangingPunct="1">
              <a:lnSpc>
                <a:spcPct val="130000"/>
              </a:lnSpc>
              <a:spcBef>
                <a:spcPts val="750"/>
              </a:spcBef>
              <a:buSzPct val="125000"/>
              <a:buFont typeface="System Font Regular"/>
              <a:buChar char="•"/>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561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1A2F8863-573F-4BB0-9C25-A8784595D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80" y="274449"/>
            <a:ext cx="1880588" cy="778174"/>
          </a:xfrm>
          <a:prstGeom prst="rect">
            <a:avLst/>
          </a:prstGeom>
        </p:spPr>
      </p:pic>
    </p:spTree>
    <p:extLst>
      <p:ext uri="{BB962C8B-B14F-4D97-AF65-F5344CB8AC3E}">
        <p14:creationId xmlns:p14="http://schemas.microsoft.com/office/powerpoint/2010/main" val="271831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ver ">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2E526AA-0042-C798-143F-0E60F7C00E4D}"/>
              </a:ext>
            </a:extLst>
          </p:cNvPr>
          <p:cNvSpPr>
            <a:spLocks noGrp="1"/>
          </p:cNvSpPr>
          <p:nvPr>
            <p:ph type="title"/>
          </p:nvPr>
        </p:nvSpPr>
        <p:spPr>
          <a:xfrm>
            <a:off x="0" y="502920"/>
            <a:ext cx="6858000" cy="479238"/>
          </a:xfrm>
          <a:prstGeom prst="rect">
            <a:avLst/>
          </a:prstGeom>
        </p:spPr>
        <p:txBody>
          <a:bodyPr vert="horz" lIns="365760" tIns="45720" rIns="365760" bIns="45720" rtlCol="0" anchor="t">
            <a:noAutofit/>
          </a:bodyPr>
          <a:lstStyle>
            <a:lvl1pPr>
              <a:lnSpc>
                <a:spcPct val="110000"/>
              </a:lnSpc>
              <a:defRPr sz="2400" b="1" i="0">
                <a:solidFill>
                  <a:srgbClr val="0D57B0"/>
                </a:solidFill>
                <a:latin typeface="GRAPHIK-SEMIBOLD" panose="020B0503030202060203" pitchFamily="34" charset="77"/>
              </a:defRPr>
            </a:lvl1pPr>
          </a:lstStyle>
          <a:p>
            <a:r>
              <a:rPr lang="en-US"/>
              <a:t>Click to edit Master title style</a:t>
            </a:r>
          </a:p>
        </p:txBody>
      </p:sp>
      <p:sp>
        <p:nvSpPr>
          <p:cNvPr id="5" name="Text Placeholder 10">
            <a:extLst>
              <a:ext uri="{FF2B5EF4-FFF2-40B4-BE49-F238E27FC236}">
                <a16:creationId xmlns:a16="http://schemas.microsoft.com/office/drawing/2014/main" id="{D4E921C0-6952-0ACE-61B8-B0938C74E765}"/>
              </a:ext>
            </a:extLst>
          </p:cNvPr>
          <p:cNvSpPr>
            <a:spLocks noGrp="1"/>
          </p:cNvSpPr>
          <p:nvPr>
            <p:ph type="body" sz="quarter" idx="10"/>
          </p:nvPr>
        </p:nvSpPr>
        <p:spPr>
          <a:xfrm>
            <a:off x="0" y="941832"/>
            <a:ext cx="6858000" cy="1488101"/>
          </a:xfrm>
        </p:spPr>
        <p:txBody>
          <a:bodyPr lIns="365760" rIns="365760">
            <a:noAutofit/>
          </a:bodyPr>
          <a:lstStyle>
            <a:lvl1pPr marL="7938" indent="0" algn="l" defTabSz="685800" rtl="0" eaLnBrk="1" latinLnBrk="0" hangingPunct="1">
              <a:lnSpc>
                <a:spcPct val="130000"/>
              </a:lnSpc>
              <a:spcBef>
                <a:spcPts val="750"/>
              </a:spcBef>
              <a:buSzPct val="125000"/>
              <a:buFont typeface="System Font Regular"/>
              <a:buNone/>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a:extLst>
              <a:ext uri="{FF2B5EF4-FFF2-40B4-BE49-F238E27FC236}">
                <a16:creationId xmlns:a16="http://schemas.microsoft.com/office/drawing/2014/main" id="{8F161D90-0F18-BF05-0C71-E0C625119436}"/>
              </a:ext>
            </a:extLst>
          </p:cNvPr>
          <p:cNvSpPr>
            <a:spLocks noGrp="1"/>
          </p:cNvSpPr>
          <p:nvPr>
            <p:ph type="body" sz="quarter" idx="11"/>
          </p:nvPr>
        </p:nvSpPr>
        <p:spPr>
          <a:xfrm>
            <a:off x="0" y="2429933"/>
            <a:ext cx="6858000" cy="1488101"/>
          </a:xfrm>
        </p:spPr>
        <p:txBody>
          <a:bodyPr lIns="365760" rIns="365760">
            <a:noAutofit/>
          </a:bodyPr>
          <a:lstStyle>
            <a:lvl1pPr marL="342900" indent="-223838" algn="l" defTabSz="685800" rtl="0" eaLnBrk="1" latinLnBrk="0" hangingPunct="1">
              <a:lnSpc>
                <a:spcPct val="130000"/>
              </a:lnSpc>
              <a:spcBef>
                <a:spcPts val="750"/>
              </a:spcBef>
              <a:buSzPct val="125000"/>
              <a:buFont typeface="System Font Regular"/>
              <a:buChar char="•"/>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97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BA7E1A95-1FA3-4407-B72E-CE38CB3CCE23}"/>
              </a:ext>
            </a:extLst>
          </p:cNvPr>
          <p:cNvSpPr>
            <a:spLocks noGrp="1"/>
          </p:cNvSpPr>
          <p:nvPr>
            <p:ph type="body" sz="quarter" idx="10"/>
          </p:nvPr>
        </p:nvSpPr>
        <p:spPr>
          <a:xfrm>
            <a:off x="801804" y="1351388"/>
            <a:ext cx="525438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0">
            <a:extLst>
              <a:ext uri="{FF2B5EF4-FFF2-40B4-BE49-F238E27FC236}">
                <a16:creationId xmlns:a16="http://schemas.microsoft.com/office/drawing/2014/main" id="{7E1F71DD-B865-4846-8227-D116D514AEF3}"/>
              </a:ext>
            </a:extLst>
          </p:cNvPr>
          <p:cNvSpPr txBox="1">
            <a:spLocks/>
          </p:cNvSpPr>
          <p:nvPr userDrawn="1"/>
        </p:nvSpPr>
        <p:spPr>
          <a:xfrm>
            <a:off x="196549" y="8615745"/>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969696"/>
                </a:solidFill>
              </a:rPr>
              <a:t>JANUARY 2024</a:t>
            </a:r>
          </a:p>
        </p:txBody>
      </p:sp>
      <p:sp>
        <p:nvSpPr>
          <p:cNvPr id="3" name="Slide Number Placeholder 2">
            <a:extLst>
              <a:ext uri="{FF2B5EF4-FFF2-40B4-BE49-F238E27FC236}">
                <a16:creationId xmlns:a16="http://schemas.microsoft.com/office/drawing/2014/main" id="{9E4A3C02-6BF3-4338-B4F4-1E3588BC01BD}"/>
              </a:ext>
            </a:extLst>
          </p:cNvPr>
          <p:cNvSpPr>
            <a:spLocks noGrp="1"/>
          </p:cNvSpPr>
          <p:nvPr>
            <p:ph type="sldNum" sz="quarter" idx="12"/>
          </p:nvPr>
        </p:nvSpPr>
        <p:spPr>
          <a:xfrm>
            <a:off x="3634353" y="8615745"/>
            <a:ext cx="2956880" cy="485775"/>
          </a:xfrm>
          <a:prstGeom prst="rect">
            <a:avLst/>
          </a:prstGeom>
        </p:spPr>
        <p:txBody>
          <a:bodyPr/>
          <a:lstStyle>
            <a:lvl1pPr>
              <a:defRPr>
                <a:solidFill>
                  <a:schemeClr val="tx1">
                    <a:lumMod val="50000"/>
                    <a:lumOff val="50000"/>
                  </a:schemeClr>
                </a:solidFill>
              </a:defRPr>
            </a:lvl1pPr>
          </a:lstStyle>
          <a:p>
            <a:fld id="{1CE1EA8B-AD6D-4DEB-837C-E861A816A26D}" type="slidenum">
              <a:rPr lang="en-US" smtClean="0"/>
              <a:pPr/>
              <a:t>‹#›</a:t>
            </a:fld>
            <a:endParaRPr lang="en-US"/>
          </a:p>
        </p:txBody>
      </p:sp>
      <p:sp>
        <p:nvSpPr>
          <p:cNvPr id="10" name="Date Placeholder 30">
            <a:extLst>
              <a:ext uri="{FF2B5EF4-FFF2-40B4-BE49-F238E27FC236}">
                <a16:creationId xmlns:a16="http://schemas.microsoft.com/office/drawing/2014/main" id="{34EB982F-D279-4FF8-9664-F8D249A1A1E5}"/>
              </a:ext>
            </a:extLst>
          </p:cNvPr>
          <p:cNvSpPr txBox="1">
            <a:spLocks/>
          </p:cNvSpPr>
          <p:nvPr userDrawn="1"/>
        </p:nvSpPr>
        <p:spPr>
          <a:xfrm>
            <a:off x="2178865" y="8519171"/>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lumMod val="50000"/>
                    <a:lumOff val="50000"/>
                  </a:schemeClr>
                </a:solidFill>
                <a:latin typeface="+mn-lt"/>
              </a:rPr>
              <a:t>Defense Health Agency, J-7, CEPO Annual Report </a:t>
            </a:r>
            <a:endParaRPr lang="en-US">
              <a:solidFill>
                <a:schemeClr val="tx1">
                  <a:lumMod val="50000"/>
                  <a:lumOff val="50000"/>
                </a:schemeClr>
              </a:solidFill>
            </a:endParaRPr>
          </a:p>
        </p:txBody>
      </p:sp>
      <p:sp>
        <p:nvSpPr>
          <p:cNvPr id="9" name="Date Placeholder 30">
            <a:extLst>
              <a:ext uri="{FF2B5EF4-FFF2-40B4-BE49-F238E27FC236}">
                <a16:creationId xmlns:a16="http://schemas.microsoft.com/office/drawing/2014/main" id="{29E7F767-A4C4-748E-5F73-789C02EE2978}"/>
              </a:ext>
            </a:extLst>
          </p:cNvPr>
          <p:cNvSpPr txBox="1">
            <a:spLocks/>
          </p:cNvSpPr>
          <p:nvPr userDrawn="1"/>
        </p:nvSpPr>
        <p:spPr>
          <a:xfrm>
            <a:off x="2178865" y="8522208"/>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bg1"/>
                </a:solidFill>
                <a:latin typeface="+mn-lt"/>
              </a:rPr>
              <a:t>Defense Health Agency, J-7, CEPO Annual Report </a:t>
            </a:r>
            <a:endParaRPr lang="en-US">
              <a:solidFill>
                <a:schemeClr val="bg1"/>
              </a:solidFill>
            </a:endParaRPr>
          </a:p>
        </p:txBody>
      </p:sp>
      <p:sp>
        <p:nvSpPr>
          <p:cNvPr id="19" name="Date Placeholder 30">
            <a:extLst>
              <a:ext uri="{FF2B5EF4-FFF2-40B4-BE49-F238E27FC236}">
                <a16:creationId xmlns:a16="http://schemas.microsoft.com/office/drawing/2014/main" id="{014026C0-FA70-A722-668D-9A366281FDC0}"/>
              </a:ext>
            </a:extLst>
          </p:cNvPr>
          <p:cNvSpPr txBox="1">
            <a:spLocks/>
          </p:cNvSpPr>
          <p:nvPr userDrawn="1"/>
        </p:nvSpPr>
        <p:spPr>
          <a:xfrm>
            <a:off x="196549" y="8759952"/>
            <a:ext cx="1543050" cy="485775"/>
          </a:xfrm>
          <a:prstGeom prst="rect">
            <a:avLst/>
          </a:prstGeom>
        </p:spPr>
        <p:txBody>
          <a:bodyPr vert="horz" lIns="91440" tIns="45720" rIns="91440" bIns="45720" rtlCol="0" anchor="t"/>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JANUARY 2024</a:t>
            </a:r>
          </a:p>
        </p:txBody>
      </p:sp>
      <p:sp>
        <p:nvSpPr>
          <p:cNvPr id="22" name="Slide Number Placeholder 5">
            <a:extLst>
              <a:ext uri="{FF2B5EF4-FFF2-40B4-BE49-F238E27FC236}">
                <a16:creationId xmlns:a16="http://schemas.microsoft.com/office/drawing/2014/main" id="{BFAA66E9-93BF-45C9-2C49-A8F041CBDDF2}"/>
              </a:ext>
            </a:extLst>
          </p:cNvPr>
          <p:cNvSpPr txBox="1">
            <a:spLocks/>
          </p:cNvSpPr>
          <p:nvPr userDrawn="1"/>
        </p:nvSpPr>
        <p:spPr>
          <a:xfrm>
            <a:off x="3634353" y="8759952"/>
            <a:ext cx="2956880" cy="485775"/>
          </a:xfrm>
          <a:prstGeom prst="rect">
            <a:avLst/>
          </a:prstGeom>
        </p:spPr>
        <p:txBody>
          <a:bodyPr vert="horz" lIns="91440" tIns="45720" rIns="91440" bIns="45720" rtlCol="0" anchor="t"/>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539952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ssage from the Director">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E8E19D6-4C56-4EAC-A474-CEBD7CCBD12D}"/>
              </a:ext>
            </a:extLst>
          </p:cNvPr>
          <p:cNvSpPr>
            <a:spLocks noGrp="1"/>
          </p:cNvSpPr>
          <p:nvPr>
            <p:ph type="body" sz="quarter" idx="10"/>
          </p:nvPr>
        </p:nvSpPr>
        <p:spPr>
          <a:xfrm>
            <a:off x="323966" y="1801764"/>
            <a:ext cx="628154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446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BA7E1A95-1FA3-4407-B72E-CE38CB3CCE23}"/>
              </a:ext>
            </a:extLst>
          </p:cNvPr>
          <p:cNvSpPr>
            <a:spLocks noGrp="1"/>
          </p:cNvSpPr>
          <p:nvPr>
            <p:ph type="body" sz="quarter" idx="10"/>
          </p:nvPr>
        </p:nvSpPr>
        <p:spPr>
          <a:xfrm>
            <a:off x="801804" y="1351388"/>
            <a:ext cx="525438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9E4A3C02-6BF3-4338-B4F4-1E3588BC01BD}"/>
              </a:ext>
            </a:extLst>
          </p:cNvPr>
          <p:cNvSpPr>
            <a:spLocks noGrp="1"/>
          </p:cNvSpPr>
          <p:nvPr>
            <p:ph type="sldNum" sz="quarter" idx="12"/>
          </p:nvPr>
        </p:nvSpPr>
        <p:spPr>
          <a:xfrm>
            <a:off x="3634353" y="8615745"/>
            <a:ext cx="2956880" cy="485775"/>
          </a:xfrm>
        </p:spPr>
        <p:txBody>
          <a:bodyPr/>
          <a:lstStyle>
            <a:lvl1pPr>
              <a:defRPr>
                <a:solidFill>
                  <a:schemeClr val="tx1">
                    <a:lumMod val="50000"/>
                    <a:lumOff val="50000"/>
                  </a:schemeClr>
                </a:solidFill>
              </a:defRPr>
            </a:lvl1pPr>
          </a:lstStyle>
          <a:p>
            <a:fld id="{1CE1EA8B-AD6D-4DEB-837C-E861A816A26D}" type="slidenum">
              <a:rPr lang="en-US" smtClean="0"/>
              <a:pPr/>
              <a:t>‹#›</a:t>
            </a:fld>
            <a:endParaRPr lang="en-US"/>
          </a:p>
        </p:txBody>
      </p:sp>
    </p:spTree>
    <p:extLst>
      <p:ext uri="{BB962C8B-B14F-4D97-AF65-F5344CB8AC3E}">
        <p14:creationId xmlns:p14="http://schemas.microsoft.com/office/powerpoint/2010/main" val="1806794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ro Divider">
    <p:spTree>
      <p:nvGrpSpPr>
        <p:cNvPr id="1" name=""/>
        <p:cNvGrpSpPr/>
        <p:nvPr/>
      </p:nvGrpSpPr>
      <p:grpSpPr>
        <a:xfrm>
          <a:off x="0" y="0"/>
          <a:ext cx="0" cy="0"/>
          <a:chOff x="0" y="0"/>
          <a:chExt cx="0" cy="0"/>
        </a:xfrm>
      </p:grpSpPr>
      <p:sp>
        <p:nvSpPr>
          <p:cNvPr id="2" name="Date Placeholder 30">
            <a:extLst>
              <a:ext uri="{FF2B5EF4-FFF2-40B4-BE49-F238E27FC236}">
                <a16:creationId xmlns:a16="http://schemas.microsoft.com/office/drawing/2014/main" id="{74B1412C-AF42-6985-F38C-4BF75173DC98}"/>
              </a:ext>
            </a:extLst>
          </p:cNvPr>
          <p:cNvSpPr txBox="1">
            <a:spLocks/>
          </p:cNvSpPr>
          <p:nvPr userDrawn="1"/>
        </p:nvSpPr>
        <p:spPr>
          <a:xfrm>
            <a:off x="2178865" y="8522208"/>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
        <p:nvSpPr>
          <p:cNvPr id="3" name="Date Placeholder 30">
            <a:extLst>
              <a:ext uri="{FF2B5EF4-FFF2-40B4-BE49-F238E27FC236}">
                <a16:creationId xmlns:a16="http://schemas.microsoft.com/office/drawing/2014/main" id="{7868CDE7-72FF-BDAC-3360-CF5F1A34E302}"/>
              </a:ext>
            </a:extLst>
          </p:cNvPr>
          <p:cNvSpPr txBox="1">
            <a:spLocks/>
          </p:cNvSpPr>
          <p:nvPr userDrawn="1"/>
        </p:nvSpPr>
        <p:spPr>
          <a:xfrm>
            <a:off x="196549" y="8759952"/>
            <a:ext cx="1543050" cy="485775"/>
          </a:xfrm>
          <a:prstGeom prst="rect">
            <a:avLst/>
          </a:prstGeom>
        </p:spPr>
        <p:txBody>
          <a:bodyPr vert="horz" lIns="91440" tIns="45720" rIns="91440" bIns="45720" rtlCol="0" anchor="t"/>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2024</a:t>
            </a:r>
          </a:p>
        </p:txBody>
      </p:sp>
      <p:sp>
        <p:nvSpPr>
          <p:cNvPr id="4" name="Slide Number Placeholder 5">
            <a:extLst>
              <a:ext uri="{FF2B5EF4-FFF2-40B4-BE49-F238E27FC236}">
                <a16:creationId xmlns:a16="http://schemas.microsoft.com/office/drawing/2014/main" id="{365173C0-FAD9-6DF3-652E-0D8D762D75D1}"/>
              </a:ext>
            </a:extLst>
          </p:cNvPr>
          <p:cNvSpPr txBox="1">
            <a:spLocks/>
          </p:cNvSpPr>
          <p:nvPr userDrawn="1"/>
        </p:nvSpPr>
        <p:spPr>
          <a:xfrm>
            <a:off x="3634353" y="8759952"/>
            <a:ext cx="2956880" cy="485775"/>
          </a:xfrm>
          <a:prstGeom prst="rect">
            <a:avLst/>
          </a:prstGeom>
        </p:spPr>
        <p:txBody>
          <a:bodyPr vert="horz" lIns="91440" tIns="45720" rIns="91440" bIns="45720" rtlCol="0" anchor="t"/>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510326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eneral Template 1">
    <p:spTree>
      <p:nvGrpSpPr>
        <p:cNvPr id="1" name=""/>
        <p:cNvGrpSpPr/>
        <p:nvPr/>
      </p:nvGrpSpPr>
      <p:grpSpPr>
        <a:xfrm>
          <a:off x="0" y="0"/>
          <a:ext cx="0" cy="0"/>
          <a:chOff x="0" y="0"/>
          <a:chExt cx="0" cy="0"/>
        </a:xfrm>
      </p:grpSpPr>
      <p:sp>
        <p:nvSpPr>
          <p:cNvPr id="26" name="Text Placeholder 10">
            <a:extLst>
              <a:ext uri="{FF2B5EF4-FFF2-40B4-BE49-F238E27FC236}">
                <a16:creationId xmlns:a16="http://schemas.microsoft.com/office/drawing/2014/main" id="{05BC1F67-9D68-4FFE-A9D9-10F2C10BB4C5}"/>
              </a:ext>
            </a:extLst>
          </p:cNvPr>
          <p:cNvSpPr>
            <a:spLocks noGrp="1"/>
          </p:cNvSpPr>
          <p:nvPr>
            <p:ph type="body" sz="quarter" idx="13"/>
          </p:nvPr>
        </p:nvSpPr>
        <p:spPr>
          <a:xfrm>
            <a:off x="407617"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6AF4F2EE-51D0-4E09-9BD5-F999419CD138}"/>
              </a:ext>
            </a:extLst>
          </p:cNvPr>
          <p:cNvSpPr>
            <a:spLocks noGrp="1"/>
          </p:cNvSpPr>
          <p:nvPr>
            <p:ph type="body" sz="quarter" idx="14"/>
          </p:nvPr>
        </p:nvSpPr>
        <p:spPr>
          <a:xfrm>
            <a:off x="0" y="1143449"/>
            <a:ext cx="6876288" cy="370568"/>
          </a:xfrm>
        </p:spPr>
        <p:txBody>
          <a:bodyPr vert="horz" lIns="91440" tIns="45720" rIns="91440" bIns="45720" rtlCol="0" anchor="ctr">
            <a:noAutofit/>
          </a:bodyPr>
          <a:lstStyle>
            <a:lvl1pPr>
              <a:defRPr sz="1800">
                <a:latin typeface="Franklin Gothic Book (Body)"/>
              </a:defRPr>
            </a:lvl1pPr>
          </a:lstStyle>
          <a:p>
            <a:pPr marL="0" indent="0" algn="ctr">
              <a:buNone/>
            </a:pPr>
            <a:endParaRPr lang="en-US" sz="1800">
              <a:solidFill>
                <a:srgbClr val="000000"/>
              </a:solidFill>
            </a:endParaRPr>
          </a:p>
        </p:txBody>
      </p:sp>
    </p:spTree>
    <p:extLst>
      <p:ext uri="{BB962C8B-B14F-4D97-AF65-F5344CB8AC3E}">
        <p14:creationId xmlns:p14="http://schemas.microsoft.com/office/powerpoint/2010/main" val="2393634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al Template 2">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1C68116-D97D-4825-B314-F7C8EEEFB1AA}"/>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643880"/>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Template 3">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5007EFF2-5CA5-465F-B950-233A39891C89}"/>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44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ssage from the Director">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E8E19D6-4C56-4EAC-A474-CEBD7CCBD12D}"/>
              </a:ext>
            </a:extLst>
          </p:cNvPr>
          <p:cNvSpPr>
            <a:spLocks noGrp="1"/>
          </p:cNvSpPr>
          <p:nvPr>
            <p:ph type="body" sz="quarter" idx="10"/>
          </p:nvPr>
        </p:nvSpPr>
        <p:spPr>
          <a:xfrm>
            <a:off x="323966" y="1801764"/>
            <a:ext cx="628154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0">
            <a:extLst>
              <a:ext uri="{FF2B5EF4-FFF2-40B4-BE49-F238E27FC236}">
                <a16:creationId xmlns:a16="http://schemas.microsoft.com/office/drawing/2014/main" id="{7D449DC4-99BD-4000-A094-9B4C2DAFE7E0}"/>
              </a:ext>
            </a:extLst>
          </p:cNvPr>
          <p:cNvSpPr txBox="1">
            <a:spLocks/>
          </p:cNvSpPr>
          <p:nvPr userDrawn="1"/>
        </p:nvSpPr>
        <p:spPr>
          <a:xfrm>
            <a:off x="196549" y="8615745"/>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4" name="Slide Number Placeholder 2">
            <a:extLst>
              <a:ext uri="{FF2B5EF4-FFF2-40B4-BE49-F238E27FC236}">
                <a16:creationId xmlns:a16="http://schemas.microsoft.com/office/drawing/2014/main" id="{0AAD233D-805D-4FB2-9CFF-B015CDBB9A43}"/>
              </a:ext>
            </a:extLst>
          </p:cNvPr>
          <p:cNvSpPr>
            <a:spLocks noGrp="1"/>
          </p:cNvSpPr>
          <p:nvPr>
            <p:ph type="sldNum" sz="quarter" idx="12"/>
          </p:nvPr>
        </p:nvSpPr>
        <p:spPr>
          <a:xfrm>
            <a:off x="3634353" y="8615745"/>
            <a:ext cx="2956880" cy="485775"/>
          </a:xfrm>
        </p:spPr>
        <p:txBody>
          <a:bodyPr/>
          <a:lstStyle>
            <a:lvl1pPr>
              <a:defRPr>
                <a:solidFill>
                  <a:schemeClr val="tx1">
                    <a:lumMod val="50000"/>
                    <a:lumOff val="50000"/>
                  </a:schemeClr>
                </a:solidFill>
              </a:defRPr>
            </a:lvl1pPr>
          </a:lstStyle>
          <a:p>
            <a:fld id="{1CE1EA8B-AD6D-4DEB-837C-E861A816A26D}" type="slidenum">
              <a:rPr lang="en-US" smtClean="0"/>
              <a:pPr/>
              <a:t>‹#›</a:t>
            </a:fld>
            <a:endParaRPr lang="en-US"/>
          </a:p>
        </p:txBody>
      </p:sp>
    </p:spTree>
    <p:extLst>
      <p:ext uri="{BB962C8B-B14F-4D97-AF65-F5344CB8AC3E}">
        <p14:creationId xmlns:p14="http://schemas.microsoft.com/office/powerpoint/2010/main" val="1922709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Divider">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A319987-F25B-4DC5-AA1C-170745154B48}"/>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Tree>
    <p:extLst>
      <p:ext uri="{BB962C8B-B14F-4D97-AF65-F5344CB8AC3E}">
        <p14:creationId xmlns:p14="http://schemas.microsoft.com/office/powerpoint/2010/main" val="50973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all Summary Data Divider">
    <p:spTree>
      <p:nvGrpSpPr>
        <p:cNvPr id="1" name=""/>
        <p:cNvGrpSpPr/>
        <p:nvPr/>
      </p:nvGrpSpPr>
      <p:grpSpPr>
        <a:xfrm>
          <a:off x="0" y="0"/>
          <a:ext cx="0" cy="0"/>
          <a:chOff x="0" y="0"/>
          <a:chExt cx="0" cy="0"/>
        </a:xfrm>
      </p:grpSpPr>
      <p:pic>
        <p:nvPicPr>
          <p:cNvPr id="11" name="Picture 10" descr="A person writing on a whiteboard&#10;&#10;Description automatically generated with medium confidence">
            <a:extLst>
              <a:ext uri="{FF2B5EF4-FFF2-40B4-BE49-F238E27FC236}">
                <a16:creationId xmlns:a16="http://schemas.microsoft.com/office/drawing/2014/main" id="{4E68DB0B-0188-4AD3-975E-59B28A15BF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11" y="0"/>
            <a:ext cx="6987499" cy="9168384"/>
          </a:xfrm>
          <a:prstGeom prst="rect">
            <a:avLst/>
          </a:prstGeom>
        </p:spPr>
      </p:pic>
      <p:sp>
        <p:nvSpPr>
          <p:cNvPr id="12" name="TextBox 11">
            <a:extLst>
              <a:ext uri="{FF2B5EF4-FFF2-40B4-BE49-F238E27FC236}">
                <a16:creationId xmlns:a16="http://schemas.microsoft.com/office/drawing/2014/main" id="{A5FF22A2-979C-4DF1-BD6B-C72301160EDC}"/>
              </a:ext>
            </a:extLst>
          </p:cNvPr>
          <p:cNvSpPr txBox="1"/>
          <p:nvPr userDrawn="1"/>
        </p:nvSpPr>
        <p:spPr>
          <a:xfrm>
            <a:off x="2087735" y="693378"/>
            <a:ext cx="2682529"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OVERALL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SUMMARY DATA</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8" name="Slide Number Placeholder 12">
            <a:extLst>
              <a:ext uri="{FF2B5EF4-FFF2-40B4-BE49-F238E27FC236}">
                <a16:creationId xmlns:a16="http://schemas.microsoft.com/office/drawing/2014/main" id="{6BCFFE43-C7C0-46BF-A9C9-1F6B8FFB0118}"/>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
        <p:nvSpPr>
          <p:cNvPr id="10" name="Date Placeholder 30">
            <a:extLst>
              <a:ext uri="{FF2B5EF4-FFF2-40B4-BE49-F238E27FC236}">
                <a16:creationId xmlns:a16="http://schemas.microsoft.com/office/drawing/2014/main" id="{D44ADCF2-0BB1-4A79-9E3D-4ECDCF1AC109}"/>
              </a:ext>
            </a:extLst>
          </p:cNvPr>
          <p:cNvSpPr txBox="1">
            <a:spLocks/>
          </p:cNvSpPr>
          <p:nvPr userDrawn="1"/>
        </p:nvSpPr>
        <p:spPr>
          <a:xfrm>
            <a:off x="196549" y="8594187"/>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3" name="Date Placeholder 30">
            <a:extLst>
              <a:ext uri="{FF2B5EF4-FFF2-40B4-BE49-F238E27FC236}">
                <a16:creationId xmlns:a16="http://schemas.microsoft.com/office/drawing/2014/main" id="{C050394E-B9E0-42F5-8A34-E254296C5F0C}"/>
              </a:ext>
            </a:extLst>
          </p:cNvPr>
          <p:cNvSpPr txBox="1">
            <a:spLocks/>
          </p:cNvSpPr>
          <p:nvPr userDrawn="1"/>
        </p:nvSpPr>
        <p:spPr>
          <a:xfrm>
            <a:off x="2178865" y="8497613"/>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Tree>
    <p:extLst>
      <p:ext uri="{BB962C8B-B14F-4D97-AF65-F5344CB8AC3E}">
        <p14:creationId xmlns:p14="http://schemas.microsoft.com/office/powerpoint/2010/main" val="29226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ing and Collaboration Divider">
    <p:spTree>
      <p:nvGrpSpPr>
        <p:cNvPr id="1" name=""/>
        <p:cNvGrpSpPr/>
        <p:nvPr/>
      </p:nvGrpSpPr>
      <p:grpSpPr>
        <a:xfrm>
          <a:off x="0" y="0"/>
          <a:ext cx="0" cy="0"/>
          <a:chOff x="0" y="0"/>
          <a:chExt cx="0" cy="0"/>
        </a:xfrm>
      </p:grpSpPr>
      <p:pic>
        <p:nvPicPr>
          <p:cNvPr id="7" name="Picture 6" descr="A picture containing text, indoor, military&#10;&#10;Description automatically generated">
            <a:extLst>
              <a:ext uri="{FF2B5EF4-FFF2-40B4-BE49-F238E27FC236}">
                <a16:creationId xmlns:a16="http://schemas.microsoft.com/office/drawing/2014/main" id="{C4BC0541-2F03-48C5-B5E0-B739CE7695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141" y="0"/>
            <a:ext cx="6950429" cy="9168384"/>
          </a:xfrm>
          <a:prstGeom prst="rect">
            <a:avLst/>
          </a:prstGeom>
        </p:spPr>
      </p:pic>
      <p:sp>
        <p:nvSpPr>
          <p:cNvPr id="8" name="TextBox 7">
            <a:extLst>
              <a:ext uri="{FF2B5EF4-FFF2-40B4-BE49-F238E27FC236}">
                <a16:creationId xmlns:a16="http://schemas.microsoft.com/office/drawing/2014/main" id="{2F63E70C-A5C7-4B10-AA64-368FFCD65932}"/>
              </a:ext>
            </a:extLst>
          </p:cNvPr>
          <p:cNvSpPr txBox="1"/>
          <p:nvPr userDrawn="1"/>
        </p:nvSpPr>
        <p:spPr>
          <a:xfrm>
            <a:off x="1972676" y="693378"/>
            <a:ext cx="2912657"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MARKETING AND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COLLABORATION</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0" name="Slide Number Placeholder 12">
            <a:extLst>
              <a:ext uri="{FF2B5EF4-FFF2-40B4-BE49-F238E27FC236}">
                <a16:creationId xmlns:a16="http://schemas.microsoft.com/office/drawing/2014/main" id="{295C1D2A-6B9E-484A-B9B4-348944844DB0}"/>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
        <p:nvSpPr>
          <p:cNvPr id="11" name="Date Placeholder 30">
            <a:extLst>
              <a:ext uri="{FF2B5EF4-FFF2-40B4-BE49-F238E27FC236}">
                <a16:creationId xmlns:a16="http://schemas.microsoft.com/office/drawing/2014/main" id="{994B1CEA-B056-4D0C-B56A-4CEAED9E1E76}"/>
              </a:ext>
            </a:extLst>
          </p:cNvPr>
          <p:cNvSpPr txBox="1">
            <a:spLocks/>
          </p:cNvSpPr>
          <p:nvPr userDrawn="1"/>
        </p:nvSpPr>
        <p:spPr>
          <a:xfrm>
            <a:off x="196549" y="8594187"/>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3" name="Date Placeholder 30">
            <a:extLst>
              <a:ext uri="{FF2B5EF4-FFF2-40B4-BE49-F238E27FC236}">
                <a16:creationId xmlns:a16="http://schemas.microsoft.com/office/drawing/2014/main" id="{948AA06D-B76F-46C0-A670-DC8933DBB556}"/>
              </a:ext>
            </a:extLst>
          </p:cNvPr>
          <p:cNvSpPr txBox="1">
            <a:spLocks/>
          </p:cNvSpPr>
          <p:nvPr userDrawn="1"/>
        </p:nvSpPr>
        <p:spPr>
          <a:xfrm>
            <a:off x="2178865" y="8497613"/>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Tree>
    <p:extLst>
      <p:ext uri="{BB962C8B-B14F-4D97-AF65-F5344CB8AC3E}">
        <p14:creationId xmlns:p14="http://schemas.microsoft.com/office/powerpoint/2010/main" val="310958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Financial Impact Divider">
    <p:spTree>
      <p:nvGrpSpPr>
        <p:cNvPr id="1" name=""/>
        <p:cNvGrpSpPr/>
        <p:nvPr/>
      </p:nvGrpSpPr>
      <p:grpSpPr>
        <a:xfrm>
          <a:off x="0" y="0"/>
          <a:ext cx="0" cy="0"/>
          <a:chOff x="0" y="0"/>
          <a:chExt cx="0" cy="0"/>
        </a:xfrm>
      </p:grpSpPr>
      <p:pic>
        <p:nvPicPr>
          <p:cNvPr id="6" name="Picture 5" descr="A picture containing text, indoor, person, screen&#10;&#10;Description automatically generated">
            <a:extLst>
              <a:ext uri="{FF2B5EF4-FFF2-40B4-BE49-F238E27FC236}">
                <a16:creationId xmlns:a16="http://schemas.microsoft.com/office/drawing/2014/main" id="{53213C67-BEE5-4D71-9886-EAAD22CB40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11" y="0"/>
            <a:ext cx="6987499" cy="9168384"/>
          </a:xfrm>
          <a:prstGeom prst="rect">
            <a:avLst/>
          </a:prstGeom>
        </p:spPr>
      </p:pic>
      <p:sp>
        <p:nvSpPr>
          <p:cNvPr id="7" name="TextBox 6">
            <a:extLst>
              <a:ext uri="{FF2B5EF4-FFF2-40B4-BE49-F238E27FC236}">
                <a16:creationId xmlns:a16="http://schemas.microsoft.com/office/drawing/2014/main" id="{CB6247CE-9F2E-4B9F-9C18-EC8C5222B58C}"/>
              </a:ext>
            </a:extLst>
          </p:cNvPr>
          <p:cNvSpPr txBox="1"/>
          <p:nvPr userDrawn="1"/>
        </p:nvSpPr>
        <p:spPr>
          <a:xfrm>
            <a:off x="2466242" y="693378"/>
            <a:ext cx="1925528"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FINANCIAL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IMPACT</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17" name="Slide Number Placeholder 12">
            <a:extLst>
              <a:ext uri="{FF2B5EF4-FFF2-40B4-BE49-F238E27FC236}">
                <a16:creationId xmlns:a16="http://schemas.microsoft.com/office/drawing/2014/main" id="{7F5AEA98-6490-4A1A-8D3C-B4B6E8A4F11A}"/>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
        <p:nvSpPr>
          <p:cNvPr id="18" name="Date Placeholder 30">
            <a:extLst>
              <a:ext uri="{FF2B5EF4-FFF2-40B4-BE49-F238E27FC236}">
                <a16:creationId xmlns:a16="http://schemas.microsoft.com/office/drawing/2014/main" id="{8A5FF9AB-A4AF-4762-B2A6-916C1FEF1F07}"/>
              </a:ext>
            </a:extLst>
          </p:cNvPr>
          <p:cNvSpPr txBox="1">
            <a:spLocks/>
          </p:cNvSpPr>
          <p:nvPr userDrawn="1"/>
        </p:nvSpPr>
        <p:spPr>
          <a:xfrm>
            <a:off x="196549" y="8594187"/>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9" name="Date Placeholder 30">
            <a:extLst>
              <a:ext uri="{FF2B5EF4-FFF2-40B4-BE49-F238E27FC236}">
                <a16:creationId xmlns:a16="http://schemas.microsoft.com/office/drawing/2014/main" id="{D7457F9A-90AF-404C-AFB9-934ED87A7D0E}"/>
              </a:ext>
            </a:extLst>
          </p:cNvPr>
          <p:cNvSpPr txBox="1">
            <a:spLocks/>
          </p:cNvSpPr>
          <p:nvPr userDrawn="1"/>
        </p:nvSpPr>
        <p:spPr>
          <a:xfrm>
            <a:off x="2178865" y="8497613"/>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Tree>
    <p:extLst>
      <p:ext uri="{BB962C8B-B14F-4D97-AF65-F5344CB8AC3E}">
        <p14:creationId xmlns:p14="http://schemas.microsoft.com/office/powerpoint/2010/main" val="399038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commendations for the Year Ahead Divider">
    <p:spTree>
      <p:nvGrpSpPr>
        <p:cNvPr id="1" name=""/>
        <p:cNvGrpSpPr/>
        <p:nvPr/>
      </p:nvGrpSpPr>
      <p:grpSpPr>
        <a:xfrm>
          <a:off x="0" y="0"/>
          <a:ext cx="0" cy="0"/>
          <a:chOff x="0" y="0"/>
          <a:chExt cx="0" cy="0"/>
        </a:xfrm>
      </p:grpSpPr>
      <p:pic>
        <p:nvPicPr>
          <p:cNvPr id="12" name="Picture 11" descr="Text&#10;&#10;Description automatically generated with medium confidence">
            <a:extLst>
              <a:ext uri="{FF2B5EF4-FFF2-40B4-BE49-F238E27FC236}">
                <a16:creationId xmlns:a16="http://schemas.microsoft.com/office/drawing/2014/main" id="{111F6850-14BB-4214-9E11-DD6D5F37C7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11" y="0"/>
            <a:ext cx="6987499" cy="9168384"/>
          </a:xfrm>
          <a:prstGeom prst="rect">
            <a:avLst/>
          </a:prstGeom>
        </p:spPr>
      </p:pic>
      <p:sp>
        <p:nvSpPr>
          <p:cNvPr id="10" name="TextBox 9">
            <a:extLst>
              <a:ext uri="{FF2B5EF4-FFF2-40B4-BE49-F238E27FC236}">
                <a16:creationId xmlns:a16="http://schemas.microsoft.com/office/drawing/2014/main" id="{4DC98503-EB70-473C-A0A1-DBB1D481748F}"/>
              </a:ext>
            </a:extLst>
          </p:cNvPr>
          <p:cNvSpPr txBox="1"/>
          <p:nvPr userDrawn="1"/>
        </p:nvSpPr>
        <p:spPr>
          <a:xfrm>
            <a:off x="1633219" y="644056"/>
            <a:ext cx="3591561" cy="95410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RECOMMENDATIONS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FOR THE YEAR AHEAD</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8" name="Slide Number Placeholder 12">
            <a:extLst>
              <a:ext uri="{FF2B5EF4-FFF2-40B4-BE49-F238E27FC236}">
                <a16:creationId xmlns:a16="http://schemas.microsoft.com/office/drawing/2014/main" id="{D0003E28-1948-4A16-BAEF-E350679AF91C}"/>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
        <p:nvSpPr>
          <p:cNvPr id="9" name="Date Placeholder 30">
            <a:extLst>
              <a:ext uri="{FF2B5EF4-FFF2-40B4-BE49-F238E27FC236}">
                <a16:creationId xmlns:a16="http://schemas.microsoft.com/office/drawing/2014/main" id="{E89BA6AD-12F5-48E9-B8BF-0EC83277F887}"/>
              </a:ext>
            </a:extLst>
          </p:cNvPr>
          <p:cNvSpPr txBox="1">
            <a:spLocks/>
          </p:cNvSpPr>
          <p:nvPr userDrawn="1"/>
        </p:nvSpPr>
        <p:spPr>
          <a:xfrm>
            <a:off x="196549" y="8594187"/>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3" name="Date Placeholder 30">
            <a:extLst>
              <a:ext uri="{FF2B5EF4-FFF2-40B4-BE49-F238E27FC236}">
                <a16:creationId xmlns:a16="http://schemas.microsoft.com/office/drawing/2014/main" id="{2D7466B7-4D0A-472D-A94C-3D412CAA72F6}"/>
              </a:ext>
            </a:extLst>
          </p:cNvPr>
          <p:cNvSpPr txBox="1">
            <a:spLocks/>
          </p:cNvSpPr>
          <p:nvPr userDrawn="1"/>
        </p:nvSpPr>
        <p:spPr>
          <a:xfrm>
            <a:off x="2178865" y="8497613"/>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Tree>
    <p:extLst>
      <p:ext uri="{BB962C8B-B14F-4D97-AF65-F5344CB8AC3E}">
        <p14:creationId xmlns:p14="http://schemas.microsoft.com/office/powerpoint/2010/main" val="2317639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 Divider">
    <p:spTree>
      <p:nvGrpSpPr>
        <p:cNvPr id="1" name=""/>
        <p:cNvGrpSpPr/>
        <p:nvPr/>
      </p:nvGrpSpPr>
      <p:grpSpPr>
        <a:xfrm>
          <a:off x="0" y="0"/>
          <a:ext cx="0" cy="0"/>
          <a:chOff x="0" y="0"/>
          <a:chExt cx="0" cy="0"/>
        </a:xfrm>
      </p:grpSpPr>
      <p:pic>
        <p:nvPicPr>
          <p:cNvPr id="9" name="Picture 8" descr="A group of people sitting in a room&#10;&#10;Description automatically generated with medium confidence">
            <a:extLst>
              <a:ext uri="{FF2B5EF4-FFF2-40B4-BE49-F238E27FC236}">
                <a16:creationId xmlns:a16="http://schemas.microsoft.com/office/drawing/2014/main" id="{BA50F085-8614-4D3A-B35C-94E1716281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54" y="0"/>
            <a:ext cx="6975142" cy="9168384"/>
          </a:xfrm>
          <a:prstGeom prst="rect">
            <a:avLst/>
          </a:prstGeom>
        </p:spPr>
      </p:pic>
      <p:sp>
        <p:nvSpPr>
          <p:cNvPr id="10" name="TextBox 9">
            <a:extLst>
              <a:ext uri="{FF2B5EF4-FFF2-40B4-BE49-F238E27FC236}">
                <a16:creationId xmlns:a16="http://schemas.microsoft.com/office/drawing/2014/main" id="{EF29623E-2A02-4A12-9A14-C9495985A91B}"/>
              </a:ext>
            </a:extLst>
          </p:cNvPr>
          <p:cNvSpPr txBox="1"/>
          <p:nvPr userDrawn="1"/>
        </p:nvSpPr>
        <p:spPr>
          <a:xfrm>
            <a:off x="2537890" y="908821"/>
            <a:ext cx="1782219"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spc="-10">
                <a:solidFill>
                  <a:schemeClr val="bg1"/>
                </a:solidFill>
                <a:effectLst/>
                <a:latin typeface="Franklin Gothic Medium" panose="020B0603020102020204" pitchFamily="34" charset="0"/>
                <a:ea typeface="Palatino Linotype" panose="02040502050505030304" pitchFamily="18" charset="0"/>
                <a:cs typeface="Palatino Linotype" panose="02040502050505030304" pitchFamily="18" charset="0"/>
              </a:rPr>
              <a:t>APPENDIX</a:t>
            </a:r>
            <a:endParaRPr lang="en-US" sz="2800">
              <a:effectLst/>
              <a:latin typeface="Palatino Linotype" panose="02040502050505030304" pitchFamily="18" charset="0"/>
              <a:ea typeface="Palatino Linotype" panose="02040502050505030304" pitchFamily="18" charset="0"/>
              <a:cs typeface="Palatino Linotype" panose="02040502050505030304" pitchFamily="18" charset="0"/>
            </a:endParaRPr>
          </a:p>
        </p:txBody>
      </p:sp>
      <p:sp>
        <p:nvSpPr>
          <p:cNvPr id="8" name="Slide Number Placeholder 12">
            <a:extLst>
              <a:ext uri="{FF2B5EF4-FFF2-40B4-BE49-F238E27FC236}">
                <a16:creationId xmlns:a16="http://schemas.microsoft.com/office/drawing/2014/main" id="{545B9A2A-1DAF-4167-B38A-9BA9A47A331C}"/>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solidFill>
                <a:latin typeface="Franklin Gothic Heavy" panose="020B0903020102020204" pitchFamily="34" charset="0"/>
              </a:defRPr>
            </a:lvl1pPr>
          </a:lstStyle>
          <a:p>
            <a:fld id="{1CE1EA8B-AD6D-4DEB-837C-E861A816A26D}" type="slidenum">
              <a:rPr lang="en-US" smtClean="0"/>
              <a:pPr/>
              <a:t>‹#›</a:t>
            </a:fld>
            <a:endParaRPr lang="en-US"/>
          </a:p>
        </p:txBody>
      </p:sp>
      <p:sp>
        <p:nvSpPr>
          <p:cNvPr id="11" name="Date Placeholder 30">
            <a:extLst>
              <a:ext uri="{FF2B5EF4-FFF2-40B4-BE49-F238E27FC236}">
                <a16:creationId xmlns:a16="http://schemas.microsoft.com/office/drawing/2014/main" id="{C046630F-6159-4ED8-B71F-0081779DD335}"/>
              </a:ext>
            </a:extLst>
          </p:cNvPr>
          <p:cNvSpPr txBox="1">
            <a:spLocks/>
          </p:cNvSpPr>
          <p:nvPr userDrawn="1"/>
        </p:nvSpPr>
        <p:spPr>
          <a:xfrm>
            <a:off x="196549" y="8594187"/>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2025</a:t>
            </a:r>
          </a:p>
        </p:txBody>
      </p:sp>
      <p:sp>
        <p:nvSpPr>
          <p:cNvPr id="13" name="Date Placeholder 30">
            <a:extLst>
              <a:ext uri="{FF2B5EF4-FFF2-40B4-BE49-F238E27FC236}">
                <a16:creationId xmlns:a16="http://schemas.microsoft.com/office/drawing/2014/main" id="{FFE40E41-CCDC-49AD-9EDB-8E450908B50A}"/>
              </a:ext>
            </a:extLst>
          </p:cNvPr>
          <p:cNvSpPr txBox="1">
            <a:spLocks/>
          </p:cNvSpPr>
          <p:nvPr userDrawn="1"/>
        </p:nvSpPr>
        <p:spPr>
          <a:xfrm>
            <a:off x="2178865" y="8497613"/>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Tree>
    <p:extLst>
      <p:ext uri="{BB962C8B-B14F-4D97-AF65-F5344CB8AC3E}">
        <p14:creationId xmlns:p14="http://schemas.microsoft.com/office/powerpoint/2010/main" val="216183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04502ADF-EB2B-4D2C-BA7A-E4F2ECE57B69}"/>
              </a:ext>
            </a:extLst>
          </p:cNvPr>
          <p:cNvSpPr>
            <a:spLocks noGrp="1"/>
          </p:cNvSpPr>
          <p:nvPr>
            <p:ph type="sldNum" sz="quarter" idx="4"/>
          </p:nvPr>
        </p:nvSpPr>
        <p:spPr>
          <a:xfrm>
            <a:off x="3634353" y="8594187"/>
            <a:ext cx="2956880" cy="485775"/>
          </a:xfrm>
          <a:prstGeom prst="rect">
            <a:avLst/>
          </a:prstGeom>
        </p:spPr>
        <p:txBody>
          <a:bodyPr vert="horz" lIns="91440" tIns="45720" rIns="91440" bIns="45720" rtlCol="0" anchor="ctr"/>
          <a:lstStyle>
            <a:lvl1pPr algn="r">
              <a:defRPr sz="1400" b="0">
                <a:solidFill>
                  <a:schemeClr val="tx1">
                    <a:lumMod val="50000"/>
                    <a:lumOff val="50000"/>
                  </a:schemeClr>
                </a:solidFill>
                <a:latin typeface="Franklin Gothic Heavy" panose="020B0903020102020204" pitchFamily="34" charset="0"/>
              </a:defRPr>
            </a:lvl1pPr>
          </a:lstStyle>
          <a:p>
            <a:fld id="{1CE1EA8B-AD6D-4DEB-837C-E861A816A26D}" type="slidenum">
              <a:rPr lang="en-US" smtClean="0"/>
              <a:pPr/>
              <a:t>‹#›</a:t>
            </a:fld>
            <a:endParaRPr lang="en-US"/>
          </a:p>
        </p:txBody>
      </p:sp>
      <p:sp>
        <p:nvSpPr>
          <p:cNvPr id="4" name="Rectangle: Rounded Corners 3">
            <a:extLst>
              <a:ext uri="{FF2B5EF4-FFF2-40B4-BE49-F238E27FC236}">
                <a16:creationId xmlns:a16="http://schemas.microsoft.com/office/drawing/2014/main" id="{53B468AC-D4B4-9881-4888-373CB8E7EB1C}"/>
              </a:ext>
            </a:extLst>
          </p:cNvPr>
          <p:cNvSpPr/>
          <p:nvPr userDrawn="1"/>
        </p:nvSpPr>
        <p:spPr>
          <a:xfrm>
            <a:off x="4921996" y="8606469"/>
            <a:ext cx="1212627" cy="497712"/>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DRAFT</a:t>
            </a:r>
          </a:p>
        </p:txBody>
      </p:sp>
      <p:sp>
        <p:nvSpPr>
          <p:cNvPr id="5" name="Date Placeholder 30">
            <a:extLst>
              <a:ext uri="{FF2B5EF4-FFF2-40B4-BE49-F238E27FC236}">
                <a16:creationId xmlns:a16="http://schemas.microsoft.com/office/drawing/2014/main" id="{705E4810-EA16-C2AE-A19A-C10408302475}"/>
              </a:ext>
            </a:extLst>
          </p:cNvPr>
          <p:cNvSpPr txBox="1">
            <a:spLocks/>
          </p:cNvSpPr>
          <p:nvPr userDrawn="1"/>
        </p:nvSpPr>
        <p:spPr>
          <a:xfrm>
            <a:off x="4271229" y="8565859"/>
            <a:ext cx="2320846" cy="457200"/>
          </a:xfrm>
          <a:prstGeom prst="rect">
            <a:avLst/>
          </a:prstGeom>
        </p:spPr>
        <p:txBody>
          <a:bodyPr vert="horz" lIns="91440" tIns="45720" rIns="91440" bIns="45720" rtlCol="0" anchor="b"/>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bg2">
                    <a:lumMod val="25000"/>
                  </a:schemeClr>
                </a:solidFill>
                <a:latin typeface="+mn-lt"/>
              </a:rPr>
              <a:t>DHA J-7 CEPO 2024 ANNUAL REPORT </a:t>
            </a:r>
            <a:endParaRPr lang="en-US" sz="1100">
              <a:solidFill>
                <a:schemeClr val="bg2">
                  <a:lumMod val="25000"/>
                </a:schemeClr>
              </a:solidFill>
            </a:endParaRPr>
          </a:p>
        </p:txBody>
      </p:sp>
    </p:spTree>
    <p:extLst>
      <p:ext uri="{BB962C8B-B14F-4D97-AF65-F5344CB8AC3E}">
        <p14:creationId xmlns:p14="http://schemas.microsoft.com/office/powerpoint/2010/main" val="68849092"/>
      </p:ext>
    </p:extLst>
  </p:cSld>
  <p:clrMap bg1="lt1" tx1="dk1" bg2="lt2" tx2="dk2" accent1="accent1" accent2="accent2" accent3="accent3" accent4="accent4" accent5="accent5" accent6="accent6" hlink="hlink" folHlink="folHlink"/>
  <p:sldLayoutIdLst>
    <p:sldLayoutId id="2147483684"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5" r:id="rId10"/>
    <p:sldLayoutId id="2147483673" r:id="rId11"/>
    <p:sldLayoutId id="2147483686" r:id="rId12"/>
    <p:sldLayoutId id="2147483682" r:id="rId13"/>
    <p:sldLayoutId id="2147483683" r:id="rId14"/>
    <p:sldLayoutId id="2147483729" r:id="rId15"/>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0">
            <a:extLst>
              <a:ext uri="{FF2B5EF4-FFF2-40B4-BE49-F238E27FC236}">
                <a16:creationId xmlns:a16="http://schemas.microsoft.com/office/drawing/2014/main" id="{7738E050-262B-A75E-95FF-14E45F743B5E}"/>
              </a:ext>
            </a:extLst>
          </p:cNvPr>
          <p:cNvSpPr txBox="1">
            <a:spLocks/>
          </p:cNvSpPr>
          <p:nvPr userDrawn="1"/>
        </p:nvSpPr>
        <p:spPr>
          <a:xfrm>
            <a:off x="4271229" y="8565859"/>
            <a:ext cx="2320846" cy="457200"/>
          </a:xfrm>
          <a:prstGeom prst="rect">
            <a:avLst/>
          </a:prstGeom>
        </p:spPr>
        <p:txBody>
          <a:bodyPr vert="horz" lIns="91440" tIns="45720" rIns="91440" bIns="45720" rtlCol="0" anchor="b"/>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bg2">
                    <a:lumMod val="25000"/>
                  </a:schemeClr>
                </a:solidFill>
                <a:latin typeface="+mn-lt"/>
              </a:rPr>
              <a:t>DHA J-7 CEPO 2024 ANNUAL REPORT </a:t>
            </a:r>
            <a:endParaRPr lang="en-US" sz="1100">
              <a:solidFill>
                <a:schemeClr val="bg2">
                  <a:lumMod val="25000"/>
                </a:schemeClr>
              </a:solidFill>
            </a:endParaRPr>
          </a:p>
        </p:txBody>
      </p:sp>
      <p:sp>
        <p:nvSpPr>
          <p:cNvPr id="6" name="Slide Number Placeholder 5">
            <a:extLst>
              <a:ext uri="{FF2B5EF4-FFF2-40B4-BE49-F238E27FC236}">
                <a16:creationId xmlns:a16="http://schemas.microsoft.com/office/drawing/2014/main" id="{4F152051-7041-71E6-1CFD-FE97D9510182}"/>
              </a:ext>
            </a:extLst>
          </p:cNvPr>
          <p:cNvSpPr txBox="1">
            <a:spLocks/>
          </p:cNvSpPr>
          <p:nvPr userDrawn="1"/>
        </p:nvSpPr>
        <p:spPr>
          <a:xfrm>
            <a:off x="5861153" y="8565859"/>
            <a:ext cx="879980" cy="457200"/>
          </a:xfrm>
          <a:prstGeom prst="rect">
            <a:avLst/>
          </a:prstGeom>
        </p:spPr>
        <p:txBody>
          <a:bodyPr vert="horz" lIns="91440" tIns="45720" rIns="91440" bIns="45720" rtlCol="0" anchor="b"/>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z="1050" b="1" i="0" smtClean="0">
                <a:solidFill>
                  <a:schemeClr val="tx1"/>
                </a:solidFill>
                <a:latin typeface="Franklin Gothic Demi" panose="020B0603020102020204" pitchFamily="34" charset="0"/>
              </a:rPr>
              <a:pPr/>
              <a:t>‹#›</a:t>
            </a:fld>
            <a:endParaRPr lang="en-US" sz="1100" b="1" i="0">
              <a:solidFill>
                <a:schemeClr val="tx1"/>
              </a:solidFill>
              <a:latin typeface="Franklin Gothic Demi" panose="020B0603020102020204" pitchFamily="34" charset="0"/>
            </a:endParaRPr>
          </a:p>
        </p:txBody>
      </p:sp>
    </p:spTree>
    <p:extLst>
      <p:ext uri="{BB962C8B-B14F-4D97-AF65-F5344CB8AC3E}">
        <p14:creationId xmlns:p14="http://schemas.microsoft.com/office/powerpoint/2010/main" val="40497476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36C_D645C3B8.xm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microsoft.com/office/2018/10/relationships/comments" Target="../comments/modernComment_36F_DB8568A6.xml"/><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370_A54C7A4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18/10/relationships/comments" Target="../comments/modernComment_371_CC4925B5.xml"/><Relationship Id="rId7" Type="http://schemas.openxmlformats.org/officeDocument/2006/relationships/image" Target="../media/image49.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microsoft.com/office/2018/10/relationships/comments" Target="../comments/modernComment_37E_E552688E.xml"/><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57.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374_79B10459.xml"/><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57.sv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microsoft.com/office/2018/10/relationships/comments" Target="../comments/modernComment_376_FF71320E.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microsoft.com/office/2018/10/relationships/comments" Target="../comments/modernComment_372_3A238C5F.xm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1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49_BDEF6660.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A29609-B54E-4C7B-AA8E-5F3520F3735B}"/>
              </a:ext>
            </a:extLst>
          </p:cNvPr>
          <p:cNvSpPr>
            <a:spLocks noGrp="1"/>
          </p:cNvSpPr>
          <p:nvPr>
            <p:ph type="sldNum" sz="quarter" idx="12"/>
          </p:nvPr>
        </p:nvSpPr>
        <p:spPr>
          <a:xfrm>
            <a:off x="3634353" y="8635317"/>
            <a:ext cx="2956880" cy="485775"/>
          </a:xfrm>
        </p:spPr>
        <p:txBody>
          <a:bodyPr/>
          <a:lstStyle/>
          <a:p>
            <a:fld id="{1CE1EA8B-AD6D-4DEB-837C-E861A816A26D}" type="slidenum">
              <a:rPr lang="en-US" smtClean="0">
                <a:solidFill>
                  <a:schemeClr val="bg1"/>
                </a:solidFill>
              </a:rPr>
              <a:pPr/>
              <a:t>1</a:t>
            </a:fld>
            <a:endParaRPr lang="en-US">
              <a:solidFill>
                <a:schemeClr val="bg1"/>
              </a:solidFill>
            </a:endParaRPr>
          </a:p>
        </p:txBody>
      </p:sp>
      <p:sp>
        <p:nvSpPr>
          <p:cNvPr id="7" name="TextBox 6">
            <a:extLst>
              <a:ext uri="{FF2B5EF4-FFF2-40B4-BE49-F238E27FC236}">
                <a16:creationId xmlns:a16="http://schemas.microsoft.com/office/drawing/2014/main" id="{5FD017C3-5360-4E33-9584-B0D29351DC34}"/>
              </a:ext>
            </a:extLst>
          </p:cNvPr>
          <p:cNvSpPr txBox="1"/>
          <p:nvPr/>
        </p:nvSpPr>
        <p:spPr>
          <a:xfrm>
            <a:off x="0" y="764757"/>
            <a:ext cx="6858000" cy="523220"/>
          </a:xfrm>
          <a:prstGeom prst="rect">
            <a:avLst/>
          </a:prstGeom>
          <a:noFill/>
        </p:spPr>
        <p:txBody>
          <a:bodyPr wrap="square" rtlCol="0">
            <a:spAutoFit/>
          </a:bodyPr>
          <a:lstStyle/>
          <a:p>
            <a:pPr algn="ctr"/>
            <a:r>
              <a:rPr lang="en-US" sz="2800">
                <a:solidFill>
                  <a:srgbClr val="0D57B0"/>
                </a:solidFill>
                <a:latin typeface="Franklin Gothic Demi" panose="020B0703020102020204" pitchFamily="34" charset="0"/>
              </a:rPr>
              <a:t>Contents</a:t>
            </a:r>
          </a:p>
        </p:txBody>
      </p:sp>
      <p:sp>
        <p:nvSpPr>
          <p:cNvPr id="5" name="Rectangle: Rounded Corners 4">
            <a:extLst>
              <a:ext uri="{FF2B5EF4-FFF2-40B4-BE49-F238E27FC236}">
                <a16:creationId xmlns:a16="http://schemas.microsoft.com/office/drawing/2014/main" id="{232E5317-F618-8ADC-1ACC-ACC0CEE7161A}"/>
              </a:ext>
            </a:extLst>
          </p:cNvPr>
          <p:cNvSpPr/>
          <p:nvPr/>
        </p:nvSpPr>
        <p:spPr>
          <a:xfrm>
            <a:off x="4934989" y="8593556"/>
            <a:ext cx="1212627" cy="497712"/>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DRAFT</a:t>
            </a:r>
          </a:p>
        </p:txBody>
      </p:sp>
      <p:graphicFrame>
        <p:nvGraphicFramePr>
          <p:cNvPr id="9" name="Table 8">
            <a:extLst>
              <a:ext uri="{FF2B5EF4-FFF2-40B4-BE49-F238E27FC236}">
                <a16:creationId xmlns:a16="http://schemas.microsoft.com/office/drawing/2014/main" id="{84F63F82-29BE-7C90-91E9-6D643EC97523}"/>
              </a:ext>
            </a:extLst>
          </p:cNvPr>
          <p:cNvGraphicFramePr>
            <a:graphicFrameLocks noGrp="1"/>
          </p:cNvGraphicFramePr>
          <p:nvPr>
            <p:extLst>
              <p:ext uri="{D42A27DB-BD31-4B8C-83A1-F6EECF244321}">
                <p14:modId xmlns:p14="http://schemas.microsoft.com/office/powerpoint/2010/main" val="1548476568"/>
              </p:ext>
            </p:extLst>
          </p:nvPr>
        </p:nvGraphicFramePr>
        <p:xfrm>
          <a:off x="866983" y="1332324"/>
          <a:ext cx="5124034" cy="7162800"/>
        </p:xfrm>
        <a:graphic>
          <a:graphicData uri="http://schemas.openxmlformats.org/drawingml/2006/table">
            <a:tbl>
              <a:tblPr firstRow="1" bandRow="1">
                <a:tableStyleId>{3B4B98B0-60AC-42C2-AFA5-B58CD77FA1E5}</a:tableStyleId>
              </a:tblPr>
              <a:tblGrid>
                <a:gridCol w="4305068">
                  <a:extLst>
                    <a:ext uri="{9D8B030D-6E8A-4147-A177-3AD203B41FA5}">
                      <a16:colId xmlns:a16="http://schemas.microsoft.com/office/drawing/2014/main" val="48510454"/>
                    </a:ext>
                  </a:extLst>
                </a:gridCol>
                <a:gridCol w="818966">
                  <a:extLst>
                    <a:ext uri="{9D8B030D-6E8A-4147-A177-3AD203B41FA5}">
                      <a16:colId xmlns:a16="http://schemas.microsoft.com/office/drawing/2014/main" val="3990266727"/>
                    </a:ext>
                  </a:extLst>
                </a:gridCol>
              </a:tblGrid>
              <a:tr h="268529">
                <a:tc>
                  <a:txBody>
                    <a:bodyPr/>
                    <a:lstStyle/>
                    <a:p>
                      <a:pPr algn="ctr"/>
                      <a:r>
                        <a:rPr lang="en-US" sz="1400" b="0" dirty="0">
                          <a:latin typeface="Franklin Gothic Demi" panose="020B0703020102020204" pitchFamily="34" charset="0"/>
                        </a:rPr>
                        <a:t>Content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400" b="0" dirty="0">
                          <a:latin typeface="Franklin Gothic Demi" panose="020B0703020102020204" pitchFamily="34" charset="0"/>
                        </a:rPr>
                        <a:t>Page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808908185"/>
                  </a:ext>
                </a:extLst>
              </a:tr>
              <a:tr h="241676">
                <a:tc>
                  <a:txBody>
                    <a:bodyPr/>
                    <a:lstStyle/>
                    <a:p>
                      <a:r>
                        <a:rPr lang="en-US" sz="1200" dirty="0">
                          <a:latin typeface="Franklin Gothic Demi" panose="020B0703020102020204" pitchFamily="34" charset="0"/>
                        </a:rPr>
                        <a:t>Acronym List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a:latin typeface="Franklin Gothic Demi" panose="020B07030201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67341942"/>
                  </a:ext>
                </a:extLst>
              </a:tr>
              <a:tr h="241676">
                <a:tc>
                  <a:txBody>
                    <a:bodyPr/>
                    <a:lstStyle/>
                    <a:p>
                      <a:r>
                        <a:rPr lang="en-US" sz="1200">
                          <a:latin typeface="Franklin Gothic Demi" panose="020B0703020102020204" pitchFamily="34" charset="0"/>
                        </a:rPr>
                        <a:t>Message from the Division Chief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a:latin typeface="Franklin Gothic Demi" panose="020B0703020102020204"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7983449"/>
                  </a:ext>
                </a:extLst>
              </a:tr>
              <a:tr h="241676">
                <a:tc>
                  <a:txBody>
                    <a:bodyPr/>
                    <a:lstStyle/>
                    <a:p>
                      <a:r>
                        <a:rPr lang="en-US" sz="1200">
                          <a:latin typeface="Franklin Gothic Demi" panose="020B0703020102020204" pitchFamily="34" charset="0"/>
                        </a:rPr>
                        <a:t>Year in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a:latin typeface="Franklin Gothic Demi" panose="020B07030201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0038670"/>
                  </a:ext>
                </a:extLst>
              </a:tr>
              <a:tr h="241676">
                <a:tc>
                  <a:txBody>
                    <a:bodyPr/>
                    <a:lstStyle/>
                    <a:p>
                      <a:r>
                        <a:rPr lang="en-US" sz="1200">
                          <a:latin typeface="Franklin Gothic Demi" panose="020B0703020102020204" pitchFamily="34" charset="0"/>
                        </a:rPr>
                        <a:t>Introduction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200">
                          <a:latin typeface="Franklin Gothic Demi" panose="020B0703020102020204" pitchFamily="34"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31653501"/>
                  </a:ext>
                </a:extLst>
              </a:tr>
              <a:tr h="241676">
                <a:tc>
                  <a:txBody>
                    <a:bodyPr/>
                    <a:lstStyle/>
                    <a:p>
                      <a:pPr marL="171450" indent="-171450">
                        <a:buFont typeface="Arial" panose="020B0604020202020204" pitchFamily="34" charset="0"/>
                        <a:buChar char="•"/>
                      </a:pPr>
                      <a:r>
                        <a:rPr lang="en-US" sz="1200" dirty="0"/>
                        <a:t>DHA J-7 Leadership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7300892"/>
                  </a:ext>
                </a:extLst>
              </a:tr>
              <a:tr h="241676">
                <a:tc>
                  <a:txBody>
                    <a:bodyPr/>
                    <a:lstStyle/>
                    <a:p>
                      <a:pPr marL="171450" indent="-171450">
                        <a:buFont typeface="Arial" panose="020B0604020202020204" pitchFamily="34" charset="0"/>
                        <a:buChar char="•"/>
                      </a:pPr>
                      <a:r>
                        <a:rPr lang="en-US" sz="1200"/>
                        <a:t>DHA J-7 CEPO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64065440"/>
                  </a:ext>
                </a:extLst>
              </a:tr>
              <a:tr h="241676">
                <a:tc>
                  <a:txBody>
                    <a:bodyPr/>
                    <a:lstStyle/>
                    <a:p>
                      <a:pPr marL="171450" indent="-171450">
                        <a:buFont typeface="Arial" panose="020B0604020202020204" pitchFamily="34" charset="0"/>
                        <a:buChar char="•"/>
                      </a:pPr>
                      <a:r>
                        <a:rPr lang="en-US" sz="1200"/>
                        <a:t>CE/CME Accreditations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0652030"/>
                  </a:ext>
                </a:extLst>
              </a:tr>
              <a:tr h="241676">
                <a:tc>
                  <a:txBody>
                    <a:bodyPr/>
                    <a:lstStyle/>
                    <a:p>
                      <a:r>
                        <a:rPr lang="en-US" sz="1200">
                          <a:latin typeface="Franklin Gothic Demi" panose="020B0703020102020204" pitchFamily="34" charset="0"/>
                        </a:rPr>
                        <a:t>Program Data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a:latin typeface="Franklin Gothic Demi" panose="020B0703020102020204" pitchFamily="34"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280530758"/>
                  </a:ext>
                </a:extLst>
              </a:tr>
              <a:tr h="241676">
                <a:tc>
                  <a:txBody>
                    <a:bodyPr/>
                    <a:lstStyle/>
                    <a:p>
                      <a:pPr marL="171450" indent="-171450">
                        <a:buFont typeface="Arial" panose="020B0604020202020204" pitchFamily="34" charset="0"/>
                        <a:buChar char="•"/>
                      </a:pPr>
                      <a:r>
                        <a:rPr lang="en-US" sz="1200"/>
                        <a:t>Data Analysis Summary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78106587"/>
                  </a:ext>
                </a:extLst>
              </a:tr>
              <a:tr h="241676">
                <a:tc>
                  <a:txBody>
                    <a:bodyPr/>
                    <a:lstStyle/>
                    <a:p>
                      <a:pPr marL="171450" indent="-171450">
                        <a:buFont typeface="Arial" panose="020B0604020202020204" pitchFamily="34" charset="0"/>
                        <a:buChar char="•"/>
                      </a:pPr>
                      <a:r>
                        <a:rPr lang="en-US" sz="1200"/>
                        <a:t>Applications and Educational Content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8606129"/>
                  </a:ext>
                </a:extLst>
              </a:tr>
              <a:tr h="241676">
                <a:tc>
                  <a:txBody>
                    <a:bodyPr/>
                    <a:lstStyle/>
                    <a:p>
                      <a:pPr marL="171450" indent="-171450">
                        <a:buFont typeface="Arial" panose="020B0604020202020204" pitchFamily="34" charset="0"/>
                        <a:buChar char="•"/>
                      </a:pPr>
                      <a:r>
                        <a:rPr lang="en-US" sz="1200"/>
                        <a:t>Top Activities and 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8088883"/>
                  </a:ext>
                </a:extLst>
              </a:tr>
              <a:tr h="241676">
                <a:tc>
                  <a:txBody>
                    <a:bodyPr/>
                    <a:lstStyle/>
                    <a:p>
                      <a:pPr marL="171450" indent="-171450">
                        <a:buFont typeface="Arial" panose="020B0604020202020204" pitchFamily="34" charset="0"/>
                        <a:buChar char="•"/>
                      </a:pPr>
                      <a:r>
                        <a:rPr lang="en-US" sz="1200"/>
                        <a:t>Learner Employment Sector and Region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12106506"/>
                  </a:ext>
                </a:extLst>
              </a:tr>
              <a:tr h="241676">
                <a:tc>
                  <a:txBody>
                    <a:bodyPr/>
                    <a:lstStyle/>
                    <a:p>
                      <a:pPr marL="171450" indent="-171450">
                        <a:buFont typeface="Arial" panose="020B0604020202020204" pitchFamily="34" charset="0"/>
                        <a:buChar char="•"/>
                      </a:pPr>
                      <a:r>
                        <a:rPr lang="en-US" sz="1200"/>
                        <a:t>Uniformed Service Members and MTFs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1327610"/>
                  </a:ext>
                </a:extLst>
              </a:tr>
              <a:tr h="241676">
                <a:tc>
                  <a:txBody>
                    <a:bodyPr/>
                    <a:lstStyle/>
                    <a:p>
                      <a:pPr marL="171450" indent="-171450">
                        <a:buFont typeface="Arial" panose="020B0604020202020204" pitchFamily="34" charset="0"/>
                        <a:buChar char="•"/>
                      </a:pPr>
                      <a:r>
                        <a:rPr lang="en-US" sz="1200"/>
                        <a:t>Learner Trends and Professions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11304327"/>
                  </a:ext>
                </a:extLst>
              </a:tr>
              <a:tr h="241676">
                <a:tc>
                  <a:txBody>
                    <a:bodyPr/>
                    <a:lstStyle/>
                    <a:p>
                      <a:pPr marL="171450" indent="-171450">
                        <a:buFont typeface="Arial" panose="020B0604020202020204" pitchFamily="34" charset="0"/>
                        <a:buChar char="•"/>
                      </a:pPr>
                      <a:r>
                        <a:rPr lang="en-US" sz="1200"/>
                        <a:t>Accreditation Trends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62906935"/>
                  </a:ext>
                </a:extLst>
              </a:tr>
              <a:tr h="241676">
                <a:tc>
                  <a:txBody>
                    <a:bodyPr/>
                    <a:lstStyle/>
                    <a:p>
                      <a:r>
                        <a:rPr lang="en-US" sz="1200">
                          <a:latin typeface="Franklin Gothic Demi" panose="020B0703020102020204" pitchFamily="34" charset="0"/>
                        </a:rPr>
                        <a:t>Marketing and Collaboration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a:latin typeface="Franklin Gothic Demi" panose="020B0703020102020204" pitchFamily="34" charset="0"/>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3767183220"/>
                  </a:ext>
                </a:extLst>
              </a:tr>
              <a:tr h="241676">
                <a:tc>
                  <a:txBody>
                    <a:bodyPr/>
                    <a:lstStyle/>
                    <a:p>
                      <a:pPr marL="171450" indent="-171450">
                        <a:buFont typeface="Arial" panose="020B0604020202020204" pitchFamily="34" charset="0"/>
                        <a:buChar char="•"/>
                      </a:pPr>
                      <a:r>
                        <a:rPr lang="en-US" sz="1200"/>
                        <a:t>Marketing and Outreach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38859869"/>
                  </a:ext>
                </a:extLst>
              </a:tr>
              <a:tr h="241676">
                <a:tc>
                  <a:txBody>
                    <a:bodyPr/>
                    <a:lstStyle/>
                    <a:p>
                      <a:pPr marL="171450" indent="-171450">
                        <a:buFont typeface="Arial" panose="020B0604020202020204" pitchFamily="34" charset="0"/>
                        <a:buChar char="•"/>
                      </a:pPr>
                      <a:r>
                        <a:rPr lang="en-US" sz="1200"/>
                        <a:t>Collaboration with our Partners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US" sz="1200"/>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777333408"/>
                  </a:ext>
                </a:extLst>
              </a:tr>
              <a:tr h="241676">
                <a:tc>
                  <a:txBody>
                    <a:bodyPr/>
                    <a:lstStyle/>
                    <a:p>
                      <a:pPr marL="171450" indent="-171450">
                        <a:buFont typeface="Arial" panose="020B0604020202020204" pitchFamily="34" charset="0"/>
                        <a:buChar char="•"/>
                      </a:pPr>
                      <a:r>
                        <a:rPr lang="en-US" sz="1200"/>
                        <a:t>Event Planning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63733055"/>
                  </a:ext>
                </a:extLst>
              </a:tr>
              <a:tr h="241676">
                <a:tc>
                  <a:txBody>
                    <a:bodyPr/>
                    <a:lstStyle/>
                    <a:p>
                      <a:r>
                        <a:rPr lang="en-US" sz="1200">
                          <a:latin typeface="Franklin Gothic Demi" panose="020B0703020102020204" pitchFamily="34" charset="0"/>
                        </a:rPr>
                        <a:t>Financial Impact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b="1"/>
                        <a:t>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846901774"/>
                  </a:ext>
                </a:extLst>
              </a:tr>
              <a:tr h="241676">
                <a:tc>
                  <a:txBody>
                    <a:bodyPr/>
                    <a:lstStyle/>
                    <a:p>
                      <a:pPr marL="171450" indent="-171450">
                        <a:buFont typeface="Arial" panose="020B0604020202020204" pitchFamily="34" charset="0"/>
                        <a:buChar char="•"/>
                      </a:pPr>
                      <a:r>
                        <a:rPr lang="en-US" sz="1200"/>
                        <a:t>Cost Savings and Return on Investment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4411692"/>
                  </a:ext>
                </a:extLst>
              </a:tr>
              <a:tr h="241676">
                <a:tc>
                  <a:txBody>
                    <a:bodyPr/>
                    <a:lstStyle/>
                    <a:p>
                      <a:r>
                        <a:rPr lang="en-US" sz="1200">
                          <a:latin typeface="Franklin Gothic Demi" panose="020B0703020102020204" pitchFamily="34" charset="0"/>
                        </a:rPr>
                        <a:t>Recommendations for the Year Ahead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a:latin typeface="Franklin Gothic Demi" panose="020B0703020102020204" pitchFamily="34" charset="0"/>
                        </a:rPr>
                        <a:t>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1496516165"/>
                  </a:ext>
                </a:extLst>
              </a:tr>
              <a:tr h="241676">
                <a:tc>
                  <a:txBody>
                    <a:bodyPr/>
                    <a:lstStyle/>
                    <a:p>
                      <a:pPr marL="171450" indent="-171450">
                        <a:buFont typeface="Arial" panose="020B0604020202020204" pitchFamily="34" charset="0"/>
                        <a:buChar char="•"/>
                      </a:pPr>
                      <a:r>
                        <a:rPr lang="en-US" sz="1200"/>
                        <a:t>Key Takeaways and Recommendations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35769934"/>
                  </a:ext>
                </a:extLst>
              </a:tr>
              <a:tr h="241676">
                <a:tc>
                  <a:txBody>
                    <a:bodyPr/>
                    <a:lstStyle/>
                    <a:p>
                      <a:r>
                        <a:rPr lang="en-US" sz="1200">
                          <a:latin typeface="Franklin Gothic Demi" panose="020B0703020102020204" pitchFamily="34" charset="0"/>
                        </a:rPr>
                        <a:t>Appendix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tc>
                  <a:txBody>
                    <a:bodyPr/>
                    <a:lstStyle/>
                    <a:p>
                      <a:pPr algn="ctr"/>
                      <a:r>
                        <a:rPr lang="en-US" sz="1200">
                          <a:latin typeface="Franklin Gothic Demi" panose="020B0703020102020204" pitchFamily="34" charset="0"/>
                        </a:rPr>
                        <a:t>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AE3F3"/>
                    </a:solidFill>
                  </a:tcPr>
                </a:tc>
                <a:extLst>
                  <a:ext uri="{0D108BD9-81ED-4DB2-BD59-A6C34878D82A}">
                    <a16:rowId xmlns:a16="http://schemas.microsoft.com/office/drawing/2014/main" val="2056928101"/>
                  </a:ext>
                </a:extLst>
              </a:tr>
              <a:tr h="241676">
                <a:tc>
                  <a:txBody>
                    <a:bodyPr/>
                    <a:lstStyle/>
                    <a:p>
                      <a:pPr marL="171450" indent="-171450">
                        <a:buFont typeface="Arial" panose="020B0604020202020204" pitchFamily="34" charset="0"/>
                        <a:buChar char="•"/>
                      </a:pPr>
                      <a:r>
                        <a:rPr lang="en-US" sz="1200"/>
                        <a:t>Event Series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3812537"/>
                  </a:ext>
                </a:extLst>
              </a:tr>
            </a:tbl>
          </a:graphicData>
        </a:graphic>
      </p:graphicFrame>
    </p:spTree>
    <p:extLst>
      <p:ext uri="{BB962C8B-B14F-4D97-AF65-F5344CB8AC3E}">
        <p14:creationId xmlns:p14="http://schemas.microsoft.com/office/powerpoint/2010/main" val="366254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16A9-2A33-A105-DFF7-2EF66DB5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20BF-4389-4339-7542-E053EA525D7C}"/>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Applications and Educational Content</a:t>
            </a:r>
            <a:endParaRPr lang="en-US" b="0">
              <a:latin typeface="Franklin Gothic Demi" panose="020B0603020102020204" pitchFamily="34" charset="0"/>
            </a:endParaRPr>
          </a:p>
        </p:txBody>
      </p:sp>
      <p:sp>
        <p:nvSpPr>
          <p:cNvPr id="31" name="Rounded Rectangle 30">
            <a:extLst>
              <a:ext uri="{FF2B5EF4-FFF2-40B4-BE49-F238E27FC236}">
                <a16:creationId xmlns:a16="http://schemas.microsoft.com/office/drawing/2014/main" id="{068E7083-C5F3-C5C0-0B62-867663376B57}"/>
              </a:ext>
            </a:extLst>
          </p:cNvPr>
          <p:cNvSpPr/>
          <p:nvPr/>
        </p:nvSpPr>
        <p:spPr>
          <a:xfrm>
            <a:off x="377354" y="5775484"/>
            <a:ext cx="6103293" cy="260777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mj-lt"/>
                <a:ea typeface="+mn-ea"/>
                <a:cs typeface="+mn-cs"/>
              </a:rPr>
              <a:t>Blurb about educational </a:t>
            </a:r>
            <a:r>
              <a:rPr lang="en-US" sz="1600">
                <a:solidFill>
                  <a:srgbClr val="0D57B0"/>
                </a:solidFill>
                <a:latin typeface="+mj-lt"/>
              </a:rPr>
              <a:t>t</a:t>
            </a:r>
            <a:r>
              <a:rPr kumimoji="0" lang="en-US" sz="1600" i="0" u="none" strike="noStrike" kern="1200" cap="none" spc="0" normalizeH="0" baseline="0" noProof="0">
                <a:ln>
                  <a:noFill/>
                </a:ln>
                <a:solidFill>
                  <a:srgbClr val="0D57B0"/>
                </a:solidFill>
                <a:effectLst/>
                <a:uLnTx/>
                <a:uFillTx/>
                <a:latin typeface="+mj-lt"/>
                <a:ea typeface="+mn-ea"/>
                <a:cs typeface="+mn-cs"/>
              </a:rPr>
              <a:t>hemes</a:t>
            </a:r>
            <a:br>
              <a:rPr kumimoji="0" lang="en-US" sz="1600" i="0" u="none" strike="noStrike" kern="1200" cap="none" spc="0" normalizeH="0" baseline="0" noProof="0">
                <a:ln>
                  <a:noFill/>
                </a:ln>
                <a:solidFill>
                  <a:srgbClr val="0D57B0"/>
                </a:solidFill>
                <a:effectLst/>
                <a:uLnTx/>
                <a:uFillTx/>
                <a:latin typeface="+mj-lt"/>
                <a:ea typeface="+mn-ea"/>
                <a:cs typeface="+mn-cs"/>
              </a:rPr>
            </a:br>
            <a:r>
              <a:rPr kumimoji="0" lang="en-US" sz="1600" i="0" u="none" strike="noStrike" kern="1200" cap="none" spc="0" normalizeH="0" baseline="0" noProof="0">
                <a:ln>
                  <a:noFill/>
                </a:ln>
                <a:solidFill>
                  <a:srgbClr val="0D57B0"/>
                </a:solidFill>
                <a:effectLst/>
                <a:uLnTx/>
                <a:uFillTx/>
                <a:latin typeface="+mj-lt"/>
                <a:ea typeface="+mn-ea"/>
                <a:cs typeface="+mn-cs"/>
              </a:rPr>
              <a:t>(taken from JA Self-Study)</a:t>
            </a:r>
          </a:p>
        </p:txBody>
      </p:sp>
      <p:sp>
        <p:nvSpPr>
          <p:cNvPr id="47" name="Rounded Rectangle 46">
            <a:extLst>
              <a:ext uri="{FF2B5EF4-FFF2-40B4-BE49-F238E27FC236}">
                <a16:creationId xmlns:a16="http://schemas.microsoft.com/office/drawing/2014/main" id="{7967B0FD-BEC5-C11C-EB39-A77948B2FCF7}"/>
              </a:ext>
            </a:extLst>
          </p:cNvPr>
          <p:cNvSpPr/>
          <p:nvPr/>
        </p:nvSpPr>
        <p:spPr>
          <a:xfrm>
            <a:off x="365944" y="4522362"/>
            <a:ext cx="2926080" cy="1122309"/>
          </a:xfrm>
          <a:prstGeom prst="roundRect">
            <a:avLst>
              <a:gd name="adj" fmla="val 1587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solidFill>
                  <a:srgbClr val="0D57B0"/>
                </a:solidFill>
                <a:latin typeface="Franklin Gothic Demi" panose="020B0603020102020204" pitchFamily="34" charset="0"/>
              </a:rPr>
              <a:t>83%</a:t>
            </a:r>
            <a:r>
              <a:rPr lang="en-US" sz="2000">
                <a:solidFill>
                  <a:srgbClr val="0D57B0"/>
                </a:solidFill>
                <a:latin typeface="Franklin Gothic Medium" panose="020B0603020102020204" pitchFamily="34" charset="0"/>
              </a:rPr>
              <a:t> </a:t>
            </a:r>
            <a:r>
              <a:rPr lang="en-US" sz="1600">
                <a:solidFill>
                  <a:schemeClr val="tx1"/>
                </a:solidFill>
                <a:latin typeface="Franklin Gothic Medium" panose="020B0603020102020204" pitchFamily="34" charset="0"/>
              </a:rPr>
              <a:t>of CE Activities Offered IPCE Credit</a:t>
            </a:r>
          </a:p>
        </p:txBody>
      </p:sp>
      <p:grpSp>
        <p:nvGrpSpPr>
          <p:cNvPr id="53" name="Group 52">
            <a:extLst>
              <a:ext uri="{FF2B5EF4-FFF2-40B4-BE49-F238E27FC236}">
                <a16:creationId xmlns:a16="http://schemas.microsoft.com/office/drawing/2014/main" id="{BF3B3734-5ED7-FF44-C167-C66AD8425575}"/>
              </a:ext>
            </a:extLst>
          </p:cNvPr>
          <p:cNvGrpSpPr/>
          <p:nvPr/>
        </p:nvGrpSpPr>
        <p:grpSpPr>
          <a:xfrm>
            <a:off x="365944" y="1967011"/>
            <a:ext cx="6103293" cy="2424538"/>
            <a:chOff x="365944" y="2345258"/>
            <a:chExt cx="6103293" cy="2424538"/>
          </a:xfrm>
        </p:grpSpPr>
        <p:graphicFrame>
          <p:nvGraphicFramePr>
            <p:cNvPr id="48" name="Chart 47">
              <a:extLst>
                <a:ext uri="{FF2B5EF4-FFF2-40B4-BE49-F238E27FC236}">
                  <a16:creationId xmlns:a16="http://schemas.microsoft.com/office/drawing/2014/main" id="{F1D80215-68EC-86EC-D80B-19B92E7B286A}"/>
                </a:ext>
              </a:extLst>
            </p:cNvPr>
            <p:cNvGraphicFramePr>
              <a:graphicFrameLocks noChangeAspect="1"/>
            </p:cNvGraphicFramePr>
            <p:nvPr/>
          </p:nvGraphicFramePr>
          <p:xfrm>
            <a:off x="365945" y="2734935"/>
            <a:ext cx="6103292" cy="2034861"/>
          </p:xfrm>
          <a:graphic>
            <a:graphicData uri="http://schemas.openxmlformats.org/drawingml/2006/chart">
              <c:chart xmlns:c="http://schemas.openxmlformats.org/drawingml/2006/chart" xmlns:r="http://schemas.openxmlformats.org/officeDocument/2006/relationships" r:id="rId4"/>
            </a:graphicData>
          </a:graphic>
        </p:graphicFrame>
        <p:sp>
          <p:nvSpPr>
            <p:cNvPr id="50" name="TextBox 49">
              <a:extLst>
                <a:ext uri="{FF2B5EF4-FFF2-40B4-BE49-F238E27FC236}">
                  <a16:creationId xmlns:a16="http://schemas.microsoft.com/office/drawing/2014/main" id="{38740F89-73D9-6F92-4F4E-D9858FFC7C35}"/>
                </a:ext>
              </a:extLst>
            </p:cNvPr>
            <p:cNvSpPr txBox="1"/>
            <p:nvPr/>
          </p:nvSpPr>
          <p:spPr>
            <a:xfrm>
              <a:off x="365944" y="2345258"/>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Figure 1. Monthly Applications Submitted in 2023 vs. 2024</a:t>
              </a:r>
            </a:p>
          </p:txBody>
        </p:sp>
      </p:grpSp>
      <p:sp>
        <p:nvSpPr>
          <p:cNvPr id="52" name="Text Placeholder 4">
            <a:extLst>
              <a:ext uri="{FF2B5EF4-FFF2-40B4-BE49-F238E27FC236}">
                <a16:creationId xmlns:a16="http://schemas.microsoft.com/office/drawing/2014/main" id="{A42D2635-1584-A4EE-F84E-E9A3F4FBA0CC}"/>
              </a:ext>
            </a:extLst>
          </p:cNvPr>
          <p:cNvSpPr>
            <a:spLocks noGrp="1"/>
          </p:cNvSpPr>
          <p:nvPr>
            <p:ph type="body" sz="quarter" idx="10"/>
          </p:nvPr>
        </p:nvSpPr>
        <p:spPr>
          <a:xfrm>
            <a:off x="0" y="941832"/>
            <a:ext cx="6858000" cy="1488101"/>
          </a:xfrm>
        </p:spPr>
        <p:txBody>
          <a:bodyPr/>
          <a:lstStyle/>
          <a:p>
            <a:pPr>
              <a:lnSpc>
                <a:spcPct val="110000"/>
              </a:lnSpc>
            </a:pPr>
            <a:r>
              <a:rPr lang="en-US" sz="1200"/>
              <a:t>The number of CE activity applications submitted to CEPO jumped approximately 37% from 103 applications submitted in 2023 to 141 applications submitted in 2024. This uptick in applications led to a 32% increase in the number of accredited activities added to the CEPO website in 2024 (540 activities) compared to 2023 (409 activities).</a:t>
            </a:r>
          </a:p>
        </p:txBody>
      </p:sp>
      <p:sp>
        <p:nvSpPr>
          <p:cNvPr id="54" name="Rounded Rectangle 53">
            <a:extLst>
              <a:ext uri="{FF2B5EF4-FFF2-40B4-BE49-F238E27FC236}">
                <a16:creationId xmlns:a16="http://schemas.microsoft.com/office/drawing/2014/main" id="{2FDED9CC-39A5-9307-B562-FDFDA4CDBF70}"/>
              </a:ext>
            </a:extLst>
          </p:cNvPr>
          <p:cNvSpPr/>
          <p:nvPr/>
        </p:nvSpPr>
        <p:spPr>
          <a:xfrm>
            <a:off x="3565976" y="4522362"/>
            <a:ext cx="2926080" cy="1122309"/>
          </a:xfrm>
          <a:prstGeom prst="roundRect">
            <a:avLst>
              <a:gd name="adj" fmla="val 1587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solidFill>
                  <a:srgbClr val="0D57B0"/>
                </a:solidFill>
                <a:latin typeface="Franklin Gothic Demi" panose="020B0603020102020204" pitchFamily="34" charset="0"/>
              </a:rPr>
              <a:t>7</a:t>
            </a:r>
            <a:r>
              <a:rPr lang="en-US" sz="2000">
                <a:solidFill>
                  <a:srgbClr val="0D57B0"/>
                </a:solidFill>
                <a:latin typeface="Franklin Gothic Demi" panose="020B0603020102020204" pitchFamily="34" charset="0"/>
              </a:rPr>
              <a:t> </a:t>
            </a:r>
            <a:r>
              <a:rPr lang="en-US" sz="1600">
                <a:solidFill>
                  <a:schemeClr val="tx1"/>
                </a:solidFill>
                <a:latin typeface="Franklin Gothic Medium" panose="020B0603020102020204" pitchFamily="34" charset="0"/>
              </a:rPr>
              <a:t>CE Credit Types Offered</a:t>
            </a:r>
            <a:br>
              <a:rPr lang="en-US" sz="1600">
                <a:solidFill>
                  <a:schemeClr val="tx1"/>
                </a:solidFill>
                <a:latin typeface="Franklin Gothic Medium" panose="020B0603020102020204" pitchFamily="34" charset="0"/>
              </a:rPr>
            </a:br>
            <a:r>
              <a:rPr lang="en-US" sz="1600">
                <a:solidFill>
                  <a:schemeClr val="tx1"/>
                </a:solidFill>
                <a:latin typeface="Franklin Gothic Medium" panose="020B0603020102020204" pitchFamily="34" charset="0"/>
              </a:rPr>
              <a:t>Per Activity on Average</a:t>
            </a:r>
          </a:p>
        </p:txBody>
      </p:sp>
    </p:spTree>
    <p:extLst>
      <p:ext uri="{BB962C8B-B14F-4D97-AF65-F5344CB8AC3E}">
        <p14:creationId xmlns:p14="http://schemas.microsoft.com/office/powerpoint/2010/main" val="359489631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E92AD-618E-BA70-78FA-7A7A76FE5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4D26A-8808-E7A1-384E-E47014EAE78A}"/>
              </a:ext>
            </a:extLst>
          </p:cNvPr>
          <p:cNvSpPr>
            <a:spLocks noGrp="1"/>
          </p:cNvSpPr>
          <p:nvPr>
            <p:ph type="title"/>
          </p:nvPr>
        </p:nvSpPr>
        <p:spPr/>
        <p:txBody>
          <a:bodyPr/>
          <a:lstStyle/>
          <a:p>
            <a:r>
              <a:rPr lang="en-US" b="0">
                <a:latin typeface="Franklin Gothic Demi" panose="020B0603020102020204" pitchFamily="34" charset="0"/>
              </a:rPr>
              <a:t>Top Activities and Engagement</a:t>
            </a:r>
          </a:p>
        </p:txBody>
      </p:sp>
      <p:sp>
        <p:nvSpPr>
          <p:cNvPr id="8" name="TextBox 7">
            <a:extLst>
              <a:ext uri="{FF2B5EF4-FFF2-40B4-BE49-F238E27FC236}">
                <a16:creationId xmlns:a16="http://schemas.microsoft.com/office/drawing/2014/main" id="{4135ACCB-FA48-AA3A-5C90-31F1A4998A12}"/>
              </a:ext>
            </a:extLst>
          </p:cNvPr>
          <p:cNvSpPr txBox="1"/>
          <p:nvPr/>
        </p:nvSpPr>
        <p:spPr>
          <a:xfrm>
            <a:off x="377354" y="2019882"/>
            <a:ext cx="6103292" cy="488852"/>
          </a:xfrm>
          <a:prstGeom prst="rect">
            <a:avLst/>
          </a:prstGeom>
          <a:noFill/>
        </p:spPr>
        <p:txBody>
          <a:bodyPr wrap="square">
            <a:spAutoFit/>
          </a:bodyPr>
          <a:lstStyle/>
          <a:p>
            <a:pPr marR="0" lvl="0" indent="0" algn="ctr" defTabSz="685800" fontAlgn="auto">
              <a:lnSpc>
                <a:spcPct val="105000"/>
              </a:lnSpc>
              <a:spcBef>
                <a:spcPct val="0"/>
              </a:spcBef>
              <a:spcAft>
                <a:spcPts val="0"/>
              </a:spcAft>
              <a:buClrTx/>
              <a:buSzTx/>
              <a:tabLst/>
              <a:defRPr/>
            </a:pPr>
            <a:r>
              <a:rPr lang="en-US" sz="1270" spc="20">
                <a:latin typeface="Franklin Gothic Medium" panose="020B0603020102020204" pitchFamily="34" charset="0"/>
                <a:ea typeface="+mj-ea"/>
                <a:cs typeface="+mj-cs"/>
              </a:rPr>
              <a:t>Figure 2. Top CE Activities by Number of Unique</a:t>
            </a:r>
            <a:br>
              <a:rPr lang="en-US" sz="1270" spc="20">
                <a:latin typeface="Franklin Gothic Medium" panose="020B0603020102020204" pitchFamily="34" charset="0"/>
                <a:ea typeface="+mj-ea"/>
                <a:cs typeface="+mj-cs"/>
              </a:rPr>
            </a:br>
            <a:r>
              <a:rPr lang="en-US" sz="1270" spc="20">
                <a:latin typeface="Franklin Gothic Medium" panose="020B0603020102020204" pitchFamily="34" charset="0"/>
                <a:ea typeface="+mj-ea"/>
                <a:cs typeface="+mj-cs"/>
              </a:rPr>
              <a:t>User Enrollments and Completions</a:t>
            </a:r>
          </a:p>
        </p:txBody>
      </p:sp>
      <p:graphicFrame>
        <p:nvGraphicFramePr>
          <p:cNvPr id="9" name="Chart 8">
            <a:extLst>
              <a:ext uri="{FF2B5EF4-FFF2-40B4-BE49-F238E27FC236}">
                <a16:creationId xmlns:a16="http://schemas.microsoft.com/office/drawing/2014/main" id="{0998F8D7-B414-B48A-E408-F0DB0904A9CB}"/>
              </a:ext>
            </a:extLst>
          </p:cNvPr>
          <p:cNvGraphicFramePr/>
          <p:nvPr>
            <p:extLst>
              <p:ext uri="{D42A27DB-BD31-4B8C-83A1-F6EECF244321}">
                <p14:modId xmlns:p14="http://schemas.microsoft.com/office/powerpoint/2010/main" val="363207559"/>
              </p:ext>
            </p:extLst>
          </p:nvPr>
        </p:nvGraphicFramePr>
        <p:xfrm>
          <a:off x="350792" y="2474982"/>
          <a:ext cx="6141263" cy="249406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4">
            <a:extLst>
              <a:ext uri="{FF2B5EF4-FFF2-40B4-BE49-F238E27FC236}">
                <a16:creationId xmlns:a16="http://schemas.microsoft.com/office/drawing/2014/main" id="{06AF6385-F188-9B1F-D613-D9FDBD47594F}"/>
              </a:ext>
            </a:extLst>
          </p:cNvPr>
          <p:cNvSpPr>
            <a:spLocks noGrp="1"/>
          </p:cNvSpPr>
          <p:nvPr>
            <p:ph type="body" sz="quarter" idx="10"/>
          </p:nvPr>
        </p:nvSpPr>
        <p:spPr>
          <a:xfrm>
            <a:off x="0" y="941832"/>
            <a:ext cx="6858000" cy="1488101"/>
          </a:xfrm>
        </p:spPr>
        <p:txBody>
          <a:bodyPr/>
          <a:lstStyle/>
          <a:p>
            <a:pPr>
              <a:lnSpc>
                <a:spcPct val="110000"/>
              </a:lnSpc>
            </a:pPr>
            <a:r>
              <a:rPr lang="en-US" sz="1200" spc="10"/>
              <a:t>Training courses mandated at the enterprise level for many MHS practitioners were responsible for a smaller portion of CE/CME credits awarded in 2024 than in the previous year. Meanwhile, engagement in training designed for more specific groups, such as healthcare executives, physical therapists, and chief officers, significantly increased.  </a:t>
            </a:r>
          </a:p>
        </p:txBody>
      </p:sp>
      <p:sp>
        <p:nvSpPr>
          <p:cNvPr id="3" name="TextBox 2">
            <a:extLst>
              <a:ext uri="{FF2B5EF4-FFF2-40B4-BE49-F238E27FC236}">
                <a16:creationId xmlns:a16="http://schemas.microsoft.com/office/drawing/2014/main" id="{3F682774-DBFA-C895-4002-62D7DD54E227}"/>
              </a:ext>
            </a:extLst>
          </p:cNvPr>
          <p:cNvSpPr txBox="1"/>
          <p:nvPr/>
        </p:nvSpPr>
        <p:spPr>
          <a:xfrm>
            <a:off x="377354" y="5231263"/>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Table X .Top 10 Offerings by Number of CE/CME Credits Awarded</a:t>
            </a:r>
          </a:p>
        </p:txBody>
      </p:sp>
      <p:graphicFrame>
        <p:nvGraphicFramePr>
          <p:cNvPr id="4" name="Table 3">
            <a:extLst>
              <a:ext uri="{FF2B5EF4-FFF2-40B4-BE49-F238E27FC236}">
                <a16:creationId xmlns:a16="http://schemas.microsoft.com/office/drawing/2014/main" id="{488D9556-07EC-0FBA-BCF1-C80BB1D4D9C6}"/>
              </a:ext>
            </a:extLst>
          </p:cNvPr>
          <p:cNvGraphicFramePr>
            <a:graphicFrameLocks noGrp="1"/>
          </p:cNvGraphicFramePr>
          <p:nvPr/>
        </p:nvGraphicFramePr>
        <p:xfrm>
          <a:off x="350792" y="5619806"/>
          <a:ext cx="6103292" cy="2975094"/>
        </p:xfrm>
        <a:graphic>
          <a:graphicData uri="http://schemas.openxmlformats.org/drawingml/2006/table">
            <a:tbl>
              <a:tblPr firstRow="1" firstCol="1" bandRow="1"/>
              <a:tblGrid>
                <a:gridCol w="2887708">
                  <a:extLst>
                    <a:ext uri="{9D8B030D-6E8A-4147-A177-3AD203B41FA5}">
                      <a16:colId xmlns:a16="http://schemas.microsoft.com/office/drawing/2014/main" val="2547400062"/>
                    </a:ext>
                  </a:extLst>
                </a:gridCol>
                <a:gridCol w="1612900">
                  <a:extLst>
                    <a:ext uri="{9D8B030D-6E8A-4147-A177-3AD203B41FA5}">
                      <a16:colId xmlns:a16="http://schemas.microsoft.com/office/drawing/2014/main" val="539099200"/>
                    </a:ext>
                  </a:extLst>
                </a:gridCol>
                <a:gridCol w="1602684">
                  <a:extLst>
                    <a:ext uri="{9D8B030D-6E8A-4147-A177-3AD203B41FA5}">
                      <a16:colId xmlns:a16="http://schemas.microsoft.com/office/drawing/2014/main" val="598616699"/>
                    </a:ext>
                  </a:extLst>
                </a:gridCol>
              </a:tblGrid>
              <a:tr h="323334">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Activity</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CE/CME Credits</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kern="1200" spc="20" baseline="0">
                          <a:solidFill>
                            <a:srgbClr val="FFFFFF"/>
                          </a:solidFill>
                          <a:effectLst/>
                          <a:latin typeface="Franklin Gothic Medium" panose="020B0603020102020204" pitchFamily="34" charset="0"/>
                          <a:ea typeface="Times New Roman" panose="02020603050405020304" pitchFamily="18" charset="0"/>
                          <a:cs typeface="+mn-cs"/>
                        </a:rPr>
                        <a:t>% of Total Credits</a:t>
                      </a:r>
                    </a:p>
                  </a:txBody>
                  <a:tcPr marL="68580" marR="68580" marT="1841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001F48"/>
                    </a:solidFill>
                  </a:tcPr>
                </a:tc>
                <a:extLst>
                  <a:ext uri="{0D108BD9-81ED-4DB2-BD59-A6C34878D82A}">
                    <a16:rowId xmlns:a16="http://schemas.microsoft.com/office/drawing/2014/main" val="4021726376"/>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JMESI Courses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14,599.60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11.69%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07975813"/>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Clinical Communities Speaker Series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12,218.00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9.79%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3048551037"/>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American Red Cross Training</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11,848.00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9.49%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46628601"/>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HIPAA and Privacy Act Training</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6,689.00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5.36%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461254508"/>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USAF Phycial Therapy Advanced Course</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5,320.00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4.26%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892454498"/>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CMO/CNO/CDO Training</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4,690.00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3.76%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221488623"/>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Dry Needling Level 1</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4,011.50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3.21%</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984596120"/>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Clinical Pharmacy Course</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3,761.00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3.01%</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911201819"/>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Interagency Institute for Federal Health Leaders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3,707.75</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2.97%</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502310767"/>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Health and Readiness Symposium</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3,320.00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2.66%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12200098"/>
                  </a:ext>
                </a:extLst>
              </a:tr>
            </a:tbl>
          </a:graphicData>
        </a:graphic>
      </p:graphicFrame>
    </p:spTree>
    <p:extLst>
      <p:ext uri="{BB962C8B-B14F-4D97-AF65-F5344CB8AC3E}">
        <p14:creationId xmlns:p14="http://schemas.microsoft.com/office/powerpoint/2010/main" val="72159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5A675-23A4-C4EB-1B4A-7BA9FB12F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E8B60-CB9F-BD28-D083-1B5ABFBF08D4}"/>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Learner Employment Sector and Region</a:t>
            </a:r>
            <a:endParaRPr lang="en-US" b="0">
              <a:latin typeface="Franklin Gothic Demi" panose="020B0603020102020204" pitchFamily="34" charset="0"/>
            </a:endParaRPr>
          </a:p>
        </p:txBody>
      </p:sp>
      <p:sp>
        <p:nvSpPr>
          <p:cNvPr id="6" name="Rectangle 5">
            <a:extLst>
              <a:ext uri="{FF2B5EF4-FFF2-40B4-BE49-F238E27FC236}">
                <a16:creationId xmlns:a16="http://schemas.microsoft.com/office/drawing/2014/main" id="{F825EE3F-9705-5633-F1C3-2707479E55DE}"/>
              </a:ext>
            </a:extLst>
          </p:cNvPr>
          <p:cNvSpPr/>
          <p:nvPr/>
        </p:nvSpPr>
        <p:spPr>
          <a:xfrm>
            <a:off x="843784" y="1232751"/>
            <a:ext cx="2640613" cy="582375"/>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Uniformed Services</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8,402</a:t>
            </a:r>
          </a:p>
        </p:txBody>
      </p:sp>
      <p:sp>
        <p:nvSpPr>
          <p:cNvPr id="7" name="Rectangle 6">
            <a:extLst>
              <a:ext uri="{FF2B5EF4-FFF2-40B4-BE49-F238E27FC236}">
                <a16:creationId xmlns:a16="http://schemas.microsoft.com/office/drawing/2014/main" id="{9BDDA898-9C78-710C-A013-6BB2DA08CCA0}"/>
              </a:ext>
            </a:extLst>
          </p:cNvPr>
          <p:cNvSpPr/>
          <p:nvPr/>
        </p:nvSpPr>
        <p:spPr>
          <a:xfrm>
            <a:off x="843784" y="1859827"/>
            <a:ext cx="2640613" cy="584159"/>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Government Civilian</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5,251</a:t>
            </a:r>
          </a:p>
        </p:txBody>
      </p:sp>
      <p:sp>
        <p:nvSpPr>
          <p:cNvPr id="8" name="Rectangle 7">
            <a:extLst>
              <a:ext uri="{FF2B5EF4-FFF2-40B4-BE49-F238E27FC236}">
                <a16:creationId xmlns:a16="http://schemas.microsoft.com/office/drawing/2014/main" id="{63B6EAA6-AACE-DCB7-1E1C-CB5B7592C687}"/>
              </a:ext>
            </a:extLst>
          </p:cNvPr>
          <p:cNvSpPr/>
          <p:nvPr/>
        </p:nvSpPr>
        <p:spPr>
          <a:xfrm>
            <a:off x="843784" y="2475435"/>
            <a:ext cx="2640613" cy="585625"/>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Contractor</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1,364</a:t>
            </a:r>
          </a:p>
        </p:txBody>
      </p:sp>
      <p:sp>
        <p:nvSpPr>
          <p:cNvPr id="9" name="Rectangle 8">
            <a:extLst>
              <a:ext uri="{FF2B5EF4-FFF2-40B4-BE49-F238E27FC236}">
                <a16:creationId xmlns:a16="http://schemas.microsoft.com/office/drawing/2014/main" id="{391DE4C2-E193-7B14-BED9-1D4C11D98595}"/>
              </a:ext>
            </a:extLst>
          </p:cNvPr>
          <p:cNvSpPr/>
          <p:nvPr/>
        </p:nvSpPr>
        <p:spPr>
          <a:xfrm>
            <a:off x="843784" y="3079258"/>
            <a:ext cx="2640613" cy="589139"/>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Veterans Affairs</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221</a:t>
            </a:r>
          </a:p>
        </p:txBody>
      </p:sp>
      <p:sp>
        <p:nvSpPr>
          <p:cNvPr id="10" name="Rectangle 9">
            <a:extLst>
              <a:ext uri="{FF2B5EF4-FFF2-40B4-BE49-F238E27FC236}">
                <a16:creationId xmlns:a16="http://schemas.microsoft.com/office/drawing/2014/main" id="{2BA14546-272E-56E2-3A0B-14556032BBA3}"/>
              </a:ext>
            </a:extLst>
          </p:cNvPr>
          <p:cNvSpPr/>
          <p:nvPr/>
        </p:nvSpPr>
        <p:spPr>
          <a:xfrm>
            <a:off x="741292" y="1156814"/>
            <a:ext cx="2743105" cy="2574925"/>
          </a:xfrm>
          <a:prstGeom prst="rect">
            <a:avLst/>
          </a:prstGeom>
          <a:noFill/>
          <a:ln w="2222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A3BDD21D-54D5-8C62-6914-86813CA5D4C9}"/>
              </a:ext>
            </a:extLst>
          </p:cNvPr>
          <p:cNvGrpSpPr>
            <a:grpSpLocks noChangeAspect="1"/>
          </p:cNvGrpSpPr>
          <p:nvPr/>
        </p:nvGrpSpPr>
        <p:grpSpPr>
          <a:xfrm>
            <a:off x="472988" y="2449848"/>
            <a:ext cx="547905" cy="548640"/>
            <a:chOff x="7835538" y="1810412"/>
            <a:chExt cx="685800" cy="686719"/>
          </a:xfrm>
        </p:grpSpPr>
        <p:sp>
          <p:nvSpPr>
            <p:cNvPr id="12" name="Rectangle 11">
              <a:extLst>
                <a:ext uri="{FF2B5EF4-FFF2-40B4-BE49-F238E27FC236}">
                  <a16:creationId xmlns:a16="http://schemas.microsoft.com/office/drawing/2014/main" id="{71FFC1DA-0207-78CC-0216-C5FD1CFD2EC1}"/>
                </a:ext>
              </a:extLst>
            </p:cNvPr>
            <p:cNvSpPr/>
            <p:nvPr/>
          </p:nvSpPr>
          <p:spPr>
            <a:xfrm>
              <a:off x="7979229" y="1907403"/>
              <a:ext cx="386246" cy="507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Graphic 12" descr="Contract with solid fill">
              <a:extLst>
                <a:ext uri="{FF2B5EF4-FFF2-40B4-BE49-F238E27FC236}">
                  <a16:creationId xmlns:a16="http://schemas.microsoft.com/office/drawing/2014/main" id="{457C9BE6-3986-BCB7-BBEB-6B858A1A0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5538" y="1810412"/>
              <a:ext cx="685800" cy="686719"/>
            </a:xfrm>
            <a:prstGeom prst="rect">
              <a:avLst/>
            </a:prstGeom>
          </p:spPr>
        </p:pic>
      </p:grpSp>
      <p:grpSp>
        <p:nvGrpSpPr>
          <p:cNvPr id="14" name="Group 13">
            <a:extLst>
              <a:ext uri="{FF2B5EF4-FFF2-40B4-BE49-F238E27FC236}">
                <a16:creationId xmlns:a16="http://schemas.microsoft.com/office/drawing/2014/main" id="{A4945267-9352-2498-903A-0D34EB13C4D8}"/>
              </a:ext>
            </a:extLst>
          </p:cNvPr>
          <p:cNvGrpSpPr>
            <a:grpSpLocks noChangeAspect="1"/>
          </p:cNvGrpSpPr>
          <p:nvPr/>
        </p:nvGrpSpPr>
        <p:grpSpPr>
          <a:xfrm>
            <a:off x="472988" y="1819881"/>
            <a:ext cx="547905" cy="548640"/>
            <a:chOff x="7835538" y="1109825"/>
            <a:chExt cx="685800" cy="686719"/>
          </a:xfrm>
        </p:grpSpPr>
        <p:sp>
          <p:nvSpPr>
            <p:cNvPr id="15" name="Rectangle 14">
              <a:extLst>
                <a:ext uri="{FF2B5EF4-FFF2-40B4-BE49-F238E27FC236}">
                  <a16:creationId xmlns:a16="http://schemas.microsoft.com/office/drawing/2014/main" id="{7934E0DD-00E1-C915-A54D-3E6BDE9E4DB2}"/>
                </a:ext>
              </a:extLst>
            </p:cNvPr>
            <p:cNvSpPr/>
            <p:nvPr/>
          </p:nvSpPr>
          <p:spPr>
            <a:xfrm>
              <a:off x="8002645" y="1381848"/>
              <a:ext cx="362830" cy="260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6" name="Graphic 15" descr="Court with solid fill">
              <a:extLst>
                <a:ext uri="{FF2B5EF4-FFF2-40B4-BE49-F238E27FC236}">
                  <a16:creationId xmlns:a16="http://schemas.microsoft.com/office/drawing/2014/main" id="{8649979F-BCF7-B0FE-3598-EF383DC748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5538" y="1109825"/>
              <a:ext cx="685800" cy="686719"/>
            </a:xfrm>
            <a:prstGeom prst="rect">
              <a:avLst/>
            </a:prstGeom>
          </p:spPr>
        </p:pic>
      </p:grpSp>
      <p:grpSp>
        <p:nvGrpSpPr>
          <p:cNvPr id="17" name="Group 16">
            <a:extLst>
              <a:ext uri="{FF2B5EF4-FFF2-40B4-BE49-F238E27FC236}">
                <a16:creationId xmlns:a16="http://schemas.microsoft.com/office/drawing/2014/main" id="{B1692722-9F7F-D7F5-69CE-F461BDCFD55B}"/>
              </a:ext>
            </a:extLst>
          </p:cNvPr>
          <p:cNvGrpSpPr>
            <a:grpSpLocks noChangeAspect="1"/>
          </p:cNvGrpSpPr>
          <p:nvPr/>
        </p:nvGrpSpPr>
        <p:grpSpPr>
          <a:xfrm>
            <a:off x="472988" y="3119571"/>
            <a:ext cx="547905" cy="548640"/>
            <a:chOff x="7835538" y="2510997"/>
            <a:chExt cx="685800" cy="686719"/>
          </a:xfrm>
        </p:grpSpPr>
        <p:sp>
          <p:nvSpPr>
            <p:cNvPr id="18" name="Triangle 17">
              <a:extLst>
                <a:ext uri="{FF2B5EF4-FFF2-40B4-BE49-F238E27FC236}">
                  <a16:creationId xmlns:a16="http://schemas.microsoft.com/office/drawing/2014/main" id="{D2FA16D9-B019-FE15-F082-78A4A55978A9}"/>
                </a:ext>
              </a:extLst>
            </p:cNvPr>
            <p:cNvSpPr/>
            <p:nvPr/>
          </p:nvSpPr>
          <p:spPr>
            <a:xfrm rot="10800000">
              <a:off x="8070356" y="2631333"/>
              <a:ext cx="235424" cy="22408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a:extLst>
                <a:ext uri="{FF2B5EF4-FFF2-40B4-BE49-F238E27FC236}">
                  <a16:creationId xmlns:a16="http://schemas.microsoft.com/office/drawing/2014/main" id="{E2292BF3-334C-A731-8EFA-7CCD783F83D9}"/>
                </a:ext>
              </a:extLst>
            </p:cNvPr>
            <p:cNvSpPr>
              <a:spLocks noChangeAspect="1"/>
            </p:cNvSpPr>
            <p:nvPr/>
          </p:nvSpPr>
          <p:spPr>
            <a:xfrm>
              <a:off x="8046900" y="2808908"/>
              <a:ext cx="274320" cy="31107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0" name="Graphic 19" descr="Medal with solid fill">
              <a:extLst>
                <a:ext uri="{FF2B5EF4-FFF2-40B4-BE49-F238E27FC236}">
                  <a16:creationId xmlns:a16="http://schemas.microsoft.com/office/drawing/2014/main" id="{90733C85-9ADD-5F7F-EE1D-C4D3D1050E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5538" y="2510997"/>
              <a:ext cx="685800" cy="686719"/>
            </a:xfrm>
            <a:prstGeom prst="rect">
              <a:avLst/>
            </a:prstGeom>
          </p:spPr>
        </p:pic>
      </p:grpSp>
      <p:grpSp>
        <p:nvGrpSpPr>
          <p:cNvPr id="21" name="Group 20">
            <a:extLst>
              <a:ext uri="{FF2B5EF4-FFF2-40B4-BE49-F238E27FC236}">
                <a16:creationId xmlns:a16="http://schemas.microsoft.com/office/drawing/2014/main" id="{117BADCC-9546-29FC-8508-CC7ACF95EBCA}"/>
              </a:ext>
            </a:extLst>
          </p:cNvPr>
          <p:cNvGrpSpPr>
            <a:grpSpLocks noChangeAspect="1"/>
          </p:cNvGrpSpPr>
          <p:nvPr/>
        </p:nvGrpSpPr>
        <p:grpSpPr>
          <a:xfrm>
            <a:off x="472988" y="1216418"/>
            <a:ext cx="547905" cy="548640"/>
            <a:chOff x="7835538" y="409240"/>
            <a:chExt cx="685800" cy="686719"/>
          </a:xfrm>
        </p:grpSpPr>
        <p:sp>
          <p:nvSpPr>
            <p:cNvPr id="22" name="Rectangle 21">
              <a:extLst>
                <a:ext uri="{FF2B5EF4-FFF2-40B4-BE49-F238E27FC236}">
                  <a16:creationId xmlns:a16="http://schemas.microsoft.com/office/drawing/2014/main" id="{D5851155-BB1D-77DE-B870-E244DC0E08C3}"/>
                </a:ext>
              </a:extLst>
            </p:cNvPr>
            <p:cNvSpPr/>
            <p:nvPr/>
          </p:nvSpPr>
          <p:spPr>
            <a:xfrm>
              <a:off x="8144800" y="739575"/>
              <a:ext cx="85041" cy="302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Oval 22">
              <a:extLst>
                <a:ext uri="{FF2B5EF4-FFF2-40B4-BE49-F238E27FC236}">
                  <a16:creationId xmlns:a16="http://schemas.microsoft.com/office/drawing/2014/main" id="{B18466A0-A113-8C6E-3E09-0C8D4E80C720}"/>
                </a:ext>
              </a:extLst>
            </p:cNvPr>
            <p:cNvSpPr>
              <a:spLocks/>
            </p:cNvSpPr>
            <p:nvPr/>
          </p:nvSpPr>
          <p:spPr>
            <a:xfrm>
              <a:off x="8087451" y="543594"/>
              <a:ext cx="182880" cy="2060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4" name="Graphic 23" descr="Soldier female with solid fill">
              <a:extLst>
                <a:ext uri="{FF2B5EF4-FFF2-40B4-BE49-F238E27FC236}">
                  <a16:creationId xmlns:a16="http://schemas.microsoft.com/office/drawing/2014/main" id="{B8F77F39-3541-19B2-8D3C-BFB3B45D8D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5538" y="409240"/>
              <a:ext cx="685800" cy="686719"/>
            </a:xfrm>
            <a:prstGeom prst="rect">
              <a:avLst/>
            </a:prstGeom>
          </p:spPr>
        </p:pic>
      </p:grpSp>
      <p:sp>
        <p:nvSpPr>
          <p:cNvPr id="25" name="TextBox 24">
            <a:extLst>
              <a:ext uri="{FF2B5EF4-FFF2-40B4-BE49-F238E27FC236}">
                <a16:creationId xmlns:a16="http://schemas.microsoft.com/office/drawing/2014/main" id="{C802AEC9-D69B-19F5-03C7-26BCCB0EC1DE}"/>
              </a:ext>
            </a:extLst>
          </p:cNvPr>
          <p:cNvSpPr txBox="1"/>
          <p:nvPr/>
        </p:nvSpPr>
        <p:spPr>
          <a:xfrm>
            <a:off x="513128" y="4019144"/>
            <a:ext cx="5821388" cy="1058688"/>
          </a:xfrm>
          <a:prstGeom prst="rect">
            <a:avLst/>
          </a:prstGeom>
          <a:noFill/>
        </p:spPr>
        <p:txBody>
          <a:bodyPr wrap="square" lIns="0" rIns="0" rtlCol="0">
            <a:spAutoFit/>
          </a:bodyPr>
          <a:lstStyle/>
          <a:p>
            <a:pPr>
              <a:lnSpc>
                <a:spcPct val="110000"/>
              </a:lnSpc>
            </a:pPr>
            <a:r>
              <a:rPr lang="en-US" sz="1200" spc="10">
                <a:effectLst/>
                <a:latin typeface="Franklin Gothic Demi" panose="020B0603020102020204" pitchFamily="34" charset="0"/>
              </a:rPr>
              <a:t>1,387 healthcare professionals</a:t>
            </a:r>
            <a:r>
              <a:rPr lang="en-US" sz="1200" spc="10">
                <a:effectLst/>
                <a:latin typeface="+mj-lt"/>
              </a:rPr>
              <a:t> </a:t>
            </a:r>
            <a:r>
              <a:rPr lang="en-US" sz="1200" spc="10">
                <a:effectLst/>
                <a:latin typeface="Franklin Gothic Book" panose="020B0503020102020204" pitchFamily="34" charset="0"/>
              </a:rPr>
              <a:t>in at least </a:t>
            </a:r>
            <a:r>
              <a:rPr lang="en-US" sz="1200" spc="10">
                <a:effectLst/>
                <a:latin typeface="Franklin Gothic Demi" panose="020B0603020102020204" pitchFamily="34" charset="0"/>
              </a:rPr>
              <a:t>40 countries or territories</a:t>
            </a:r>
            <a:r>
              <a:rPr lang="en-US" sz="1200" spc="10">
                <a:effectLst/>
                <a:latin typeface="Franklin Gothic Book" panose="020B0503020102020204" pitchFamily="34" charset="0"/>
              </a:rPr>
              <a:t> </a:t>
            </a:r>
            <a:r>
              <a:rPr lang="en-US" sz="1200"/>
              <a:t>in the OCONUS service area enrolled in a CE event or course in 2024</a:t>
            </a:r>
            <a:endParaRPr lang="en-US" sz="1250"/>
          </a:p>
          <a:p>
            <a:pPr>
              <a:lnSpc>
                <a:spcPct val="110000"/>
              </a:lnSpc>
            </a:pPr>
            <a:endParaRPr lang="en-US" sz="900" spc="10">
              <a:latin typeface="Franklin Gothic Book" panose="020B0503020102020204" pitchFamily="34" charset="0"/>
            </a:endParaRPr>
          </a:p>
          <a:p>
            <a:pPr>
              <a:lnSpc>
                <a:spcPct val="110000"/>
              </a:lnSpc>
            </a:pPr>
            <a:r>
              <a:rPr lang="en-US" sz="1200" spc="10">
                <a:effectLst/>
                <a:latin typeface="Franklin Gothic Book" panose="020B0503020102020204" pitchFamily="34" charset="0"/>
              </a:rPr>
              <a:t>Among those who enrolled, </a:t>
            </a:r>
            <a:r>
              <a:rPr lang="en-US" sz="1200" spc="10">
                <a:effectLst/>
                <a:latin typeface="Franklin Gothic Demi" panose="020B0603020102020204" pitchFamily="34" charset="0"/>
              </a:rPr>
              <a:t>1,116 completed the CE requirements</a:t>
            </a:r>
            <a:r>
              <a:rPr lang="en-US" sz="1200" spc="10">
                <a:effectLst/>
                <a:latin typeface="Franklin Gothic Book" panose="020B0503020102020204" pitchFamily="34" charset="0"/>
              </a:rPr>
              <a:t> for a total of </a:t>
            </a:r>
            <a:r>
              <a:rPr lang="en-US" sz="1200" spc="10">
                <a:effectLst/>
                <a:latin typeface="Franklin Gothic Demi" panose="020B0603020102020204" pitchFamily="34" charset="0"/>
              </a:rPr>
              <a:t>13,101.50 CE/CME credits</a:t>
            </a:r>
            <a:endParaRPr lang="en-US" sz="1200" spc="10">
              <a:latin typeface="Franklin Gothic Demi" panose="020B0603020102020204" pitchFamily="34" charset="0"/>
            </a:endParaRPr>
          </a:p>
        </p:txBody>
      </p:sp>
      <p:pic>
        <p:nvPicPr>
          <p:cNvPr id="26" name="Picture 25" descr="A map of the world&#10;&#10;Description automatically generated">
            <a:extLst>
              <a:ext uri="{FF2B5EF4-FFF2-40B4-BE49-F238E27FC236}">
                <a16:creationId xmlns:a16="http://schemas.microsoft.com/office/drawing/2014/main" id="{631B1D93-14B6-9344-5F88-766D0B52D7E7}"/>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r="3097"/>
          <a:stretch/>
        </p:blipFill>
        <p:spPr>
          <a:xfrm>
            <a:off x="523484" y="5732711"/>
            <a:ext cx="5811032" cy="2674293"/>
          </a:xfrm>
          <a:prstGeom prst="rect">
            <a:avLst/>
          </a:prstGeom>
        </p:spPr>
      </p:pic>
      <p:sp>
        <p:nvSpPr>
          <p:cNvPr id="27" name="TextBox 26">
            <a:extLst>
              <a:ext uri="{FF2B5EF4-FFF2-40B4-BE49-F238E27FC236}">
                <a16:creationId xmlns:a16="http://schemas.microsoft.com/office/drawing/2014/main" id="{A3109B6D-D788-D026-853D-AD3B9525D073}"/>
              </a:ext>
            </a:extLst>
          </p:cNvPr>
          <p:cNvSpPr txBox="1"/>
          <p:nvPr/>
        </p:nvSpPr>
        <p:spPr>
          <a:xfrm>
            <a:off x="377354" y="5309354"/>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OCONUS Countries and Territories with Learner Enrollments</a:t>
            </a:r>
          </a:p>
        </p:txBody>
      </p:sp>
      <p:sp>
        <p:nvSpPr>
          <p:cNvPr id="3" name="Text Placeholder 4">
            <a:extLst>
              <a:ext uri="{FF2B5EF4-FFF2-40B4-BE49-F238E27FC236}">
                <a16:creationId xmlns:a16="http://schemas.microsoft.com/office/drawing/2014/main" id="{C6C417D5-38BE-750C-ACEE-753A44285CC3}"/>
              </a:ext>
            </a:extLst>
          </p:cNvPr>
          <p:cNvSpPr>
            <a:spLocks noGrp="1"/>
          </p:cNvSpPr>
          <p:nvPr>
            <p:ph type="body" sz="quarter" idx="10"/>
          </p:nvPr>
        </p:nvSpPr>
        <p:spPr>
          <a:xfrm>
            <a:off x="3495655" y="1156814"/>
            <a:ext cx="3362345" cy="2613880"/>
          </a:xfrm>
        </p:spPr>
        <p:txBody>
          <a:bodyPr lIns="182880"/>
          <a:lstStyle/>
          <a:p>
            <a:pPr>
              <a:lnSpc>
                <a:spcPct val="110000"/>
              </a:lnSpc>
            </a:pPr>
            <a:r>
              <a:rPr lang="en-US"/>
              <a:t>Uniformed service members continued to comprise the majority of healthcare professionals who took advantage of CEPO’s CE offerings in 2024. While physicians, physician associates, and dentists were significantly more likely to belong to this group, social workers, case managers, and pharmacy professionals were more likely to be government civilians. </a:t>
            </a:r>
          </a:p>
        </p:txBody>
      </p:sp>
    </p:spTree>
    <p:extLst>
      <p:ext uri="{BB962C8B-B14F-4D97-AF65-F5344CB8AC3E}">
        <p14:creationId xmlns:p14="http://schemas.microsoft.com/office/powerpoint/2010/main" val="729423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6DAF9-6763-1A1F-A998-E8266FC24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96193-8346-43F9-3311-48D5A9B50C57}"/>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Uniformed Service Members and MTFs</a:t>
            </a:r>
            <a:endParaRPr lang="en-US" b="0">
              <a:latin typeface="Franklin Gothic Demi" panose="020B0603020102020204" pitchFamily="34" charset="0"/>
            </a:endParaRPr>
          </a:p>
        </p:txBody>
      </p:sp>
      <p:sp>
        <p:nvSpPr>
          <p:cNvPr id="46" name="Rounded Rectangle 45">
            <a:extLst>
              <a:ext uri="{FF2B5EF4-FFF2-40B4-BE49-F238E27FC236}">
                <a16:creationId xmlns:a16="http://schemas.microsoft.com/office/drawing/2014/main" id="{C223D129-AB16-51A2-621F-7DB9E4D219EE}"/>
              </a:ext>
            </a:extLst>
          </p:cNvPr>
          <p:cNvSpPr/>
          <p:nvPr/>
        </p:nvSpPr>
        <p:spPr>
          <a:xfrm>
            <a:off x="315707" y="1133644"/>
            <a:ext cx="6153531" cy="1040276"/>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service branches</a:t>
            </a:r>
          </a:p>
        </p:txBody>
      </p:sp>
      <p:graphicFrame>
        <p:nvGraphicFramePr>
          <p:cNvPr id="25" name="Chart 24">
            <a:extLst>
              <a:ext uri="{FF2B5EF4-FFF2-40B4-BE49-F238E27FC236}">
                <a16:creationId xmlns:a16="http://schemas.microsoft.com/office/drawing/2014/main" id="{B91DAC03-ED46-6C48-12DB-2F4A500ECF19}"/>
              </a:ext>
            </a:extLst>
          </p:cNvPr>
          <p:cNvGraphicFramePr/>
          <p:nvPr/>
        </p:nvGraphicFramePr>
        <p:xfrm>
          <a:off x="365944" y="2485535"/>
          <a:ext cx="6127901" cy="1095539"/>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D0A6A354-69AE-A70B-1762-3CD1FEE40280}"/>
              </a:ext>
            </a:extLst>
          </p:cNvPr>
          <p:cNvSpPr txBox="1"/>
          <p:nvPr/>
        </p:nvSpPr>
        <p:spPr>
          <a:xfrm>
            <a:off x="377354" y="2305799"/>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Figure 3. Percentage of Service Member Credit Earners from Each Branch</a:t>
            </a:r>
          </a:p>
        </p:txBody>
      </p:sp>
      <p:sp>
        <p:nvSpPr>
          <p:cNvPr id="28" name="TextBox 27">
            <a:extLst>
              <a:ext uri="{FF2B5EF4-FFF2-40B4-BE49-F238E27FC236}">
                <a16:creationId xmlns:a16="http://schemas.microsoft.com/office/drawing/2014/main" id="{E52EBD90-8FA2-80D6-791A-41D81A53CD82}"/>
              </a:ext>
            </a:extLst>
          </p:cNvPr>
          <p:cNvSpPr txBox="1"/>
          <p:nvPr/>
        </p:nvSpPr>
        <p:spPr>
          <a:xfrm>
            <a:off x="377354" y="5036750"/>
            <a:ext cx="6103292" cy="540276"/>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Table X. Top 10 MTFs by Number of CE/CME Credits</a:t>
            </a:r>
            <a:br>
              <a:rPr lang="en-US" sz="1270" spc="20">
                <a:latin typeface="Franklin Gothic Medium" panose="020B0603020102020204" pitchFamily="34" charset="0"/>
                <a:ea typeface="+mj-ea"/>
                <a:cs typeface="+mj-cs"/>
              </a:rPr>
            </a:br>
            <a:r>
              <a:rPr lang="en-US" sz="1270" spc="20">
                <a:latin typeface="Franklin Gothic Medium" panose="020B0603020102020204" pitchFamily="34" charset="0"/>
                <a:ea typeface="+mj-ea"/>
                <a:cs typeface="+mj-cs"/>
              </a:rPr>
              <a:t>Awarded to Affiliated Learners </a:t>
            </a:r>
          </a:p>
        </p:txBody>
      </p:sp>
      <p:sp>
        <p:nvSpPr>
          <p:cNvPr id="29" name="Rounded Rectangle 28">
            <a:extLst>
              <a:ext uri="{FF2B5EF4-FFF2-40B4-BE49-F238E27FC236}">
                <a16:creationId xmlns:a16="http://schemas.microsoft.com/office/drawing/2014/main" id="{4FDB1130-1C39-3F78-6745-D277145B7BB1}"/>
              </a:ext>
            </a:extLst>
          </p:cNvPr>
          <p:cNvSpPr/>
          <p:nvPr/>
        </p:nvSpPr>
        <p:spPr>
          <a:xfrm>
            <a:off x="327114" y="3619556"/>
            <a:ext cx="6153532" cy="1229170"/>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top MTFs/Networks</a:t>
            </a:r>
          </a:p>
        </p:txBody>
      </p:sp>
      <p:graphicFrame>
        <p:nvGraphicFramePr>
          <p:cNvPr id="3" name="Table 2">
            <a:extLst>
              <a:ext uri="{FF2B5EF4-FFF2-40B4-BE49-F238E27FC236}">
                <a16:creationId xmlns:a16="http://schemas.microsoft.com/office/drawing/2014/main" id="{5F3EF498-A38C-43A6-EE6C-779B8498912A}"/>
              </a:ext>
            </a:extLst>
          </p:cNvPr>
          <p:cNvGraphicFramePr>
            <a:graphicFrameLocks noGrp="1"/>
          </p:cNvGraphicFramePr>
          <p:nvPr>
            <p:extLst>
              <p:ext uri="{D42A27DB-BD31-4B8C-83A1-F6EECF244321}">
                <p14:modId xmlns:p14="http://schemas.microsoft.com/office/powerpoint/2010/main" val="2352508551"/>
              </p:ext>
            </p:extLst>
          </p:nvPr>
        </p:nvGraphicFramePr>
        <p:xfrm>
          <a:off x="350792" y="5641866"/>
          <a:ext cx="6103292" cy="2975094"/>
        </p:xfrm>
        <a:graphic>
          <a:graphicData uri="http://schemas.openxmlformats.org/drawingml/2006/table">
            <a:tbl>
              <a:tblPr firstRow="1" firstCol="1" bandRow="1"/>
              <a:tblGrid>
                <a:gridCol w="2656813">
                  <a:extLst>
                    <a:ext uri="{9D8B030D-6E8A-4147-A177-3AD203B41FA5}">
                      <a16:colId xmlns:a16="http://schemas.microsoft.com/office/drawing/2014/main" val="2547400062"/>
                    </a:ext>
                  </a:extLst>
                </a:gridCol>
                <a:gridCol w="1961002">
                  <a:extLst>
                    <a:ext uri="{9D8B030D-6E8A-4147-A177-3AD203B41FA5}">
                      <a16:colId xmlns:a16="http://schemas.microsoft.com/office/drawing/2014/main" val="539099200"/>
                    </a:ext>
                  </a:extLst>
                </a:gridCol>
                <a:gridCol w="1485477">
                  <a:extLst>
                    <a:ext uri="{9D8B030D-6E8A-4147-A177-3AD203B41FA5}">
                      <a16:colId xmlns:a16="http://schemas.microsoft.com/office/drawing/2014/main" val="598616699"/>
                    </a:ext>
                  </a:extLst>
                </a:gridCol>
              </a:tblGrid>
              <a:tr h="323334">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MTF</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Location</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kern="1200" spc="20" baseline="0">
                          <a:solidFill>
                            <a:srgbClr val="FFFFFF"/>
                          </a:solidFill>
                          <a:effectLst/>
                          <a:latin typeface="Franklin Gothic Medium" panose="020B0603020102020204" pitchFamily="34" charset="0"/>
                          <a:ea typeface="Times New Roman" panose="02020603050405020304" pitchFamily="18" charset="0"/>
                          <a:cs typeface="+mn-cs"/>
                        </a:rPr>
                        <a:t>CE/CME Credits</a:t>
                      </a:r>
                    </a:p>
                  </a:txBody>
                  <a:tcPr marL="68580" marR="68580" marT="1841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001F48"/>
                    </a:solidFill>
                  </a:tcPr>
                </a:tc>
                <a:extLst>
                  <a:ext uri="{0D108BD9-81ED-4DB2-BD59-A6C34878D82A}">
                    <a16:rowId xmlns:a16="http://schemas.microsoft.com/office/drawing/2014/main" val="4021726376"/>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Madigan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Fort Lewis, Washington</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4,378.00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07975813"/>
                  </a:ext>
                </a:extLst>
              </a:tr>
              <a:tr h="265176">
                <a:tc>
                  <a:txBody>
                    <a:bodyPr/>
                    <a:lstStyle/>
                    <a:p>
                      <a:pPr marL="0" marR="0" algn="l">
                        <a:lnSpc>
                          <a:spcPct val="110000"/>
                        </a:lnSpc>
                      </a:pPr>
                      <a:r>
                        <a:rPr lang="en-US" sz="1000">
                          <a:solidFill>
                            <a:srgbClr val="000000"/>
                          </a:solidFill>
                          <a:effectLst/>
                          <a:latin typeface="+mn-lt"/>
                          <a:ea typeface="+mn-ea"/>
                        </a:rPr>
                        <a:t>Brooke Army Medical Center</a:t>
                      </a:r>
                      <a:endParaRPr lang="en-US" sz="1000">
                        <a:effectLst/>
                        <a:latin typeface="+mn-lt"/>
                        <a:ea typeface="+mn-ea"/>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Bexar County, Texas</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4,151.70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3048551037"/>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Walter Reed National Military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Bethesda, Maryland</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4,144.75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46628601"/>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Womack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Liberty, North Carolina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3,447.00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461254508"/>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William Beaumont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solidFill>
                            <a:srgbClr val="000000"/>
                          </a:solidFill>
                          <a:effectLst/>
                          <a:latin typeface="+mn-lt"/>
                          <a:ea typeface="Times New Roman" panose="02020603050405020304" pitchFamily="18" charset="0"/>
                        </a:rPr>
                        <a:t>El Paso, Texas</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3,072.50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892454498"/>
                  </a:ext>
                </a:extLst>
              </a:tr>
              <a:tr h="265176">
                <a:tc>
                  <a:txBody>
                    <a:bodyPr/>
                    <a:lstStyle/>
                    <a:p>
                      <a:pPr marL="0" marR="0" algn="l">
                        <a:lnSpc>
                          <a:spcPct val="110000"/>
                        </a:lnSpc>
                      </a:pPr>
                      <a:r>
                        <a:rPr lang="en-US" sz="1000">
                          <a:effectLst/>
                          <a:latin typeface="+mn-lt"/>
                          <a:ea typeface="Times New Roman" panose="02020603050405020304" pitchFamily="18" charset="0"/>
                        </a:rPr>
                        <a:t>Alexander T. Augusta Military Medical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Belvoir, Virginia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2,862.00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221488623"/>
                  </a:ext>
                </a:extLst>
              </a:tr>
              <a:tr h="265176">
                <a:tc>
                  <a:txBody>
                    <a:bodyPr/>
                    <a:lstStyle/>
                    <a:p>
                      <a:pPr marL="0" marR="0" algn="l">
                        <a:lnSpc>
                          <a:spcPct val="110000"/>
                        </a:lnSpc>
                      </a:pPr>
                      <a:r>
                        <a:rPr lang="en-US" sz="1000">
                          <a:effectLst/>
                          <a:latin typeface="+mn-lt"/>
                          <a:ea typeface="Times New Roman" panose="02020603050405020304" pitchFamily="18" charset="0"/>
                        </a:rPr>
                        <a:t>Landstuhl Regional Medical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chemeClr val="tx1"/>
                          </a:solidFill>
                          <a:effectLst/>
                          <a:latin typeface="+mn-lt"/>
                          <a:ea typeface="Times New Roman" panose="02020603050405020304" pitchFamily="18" charset="0"/>
                          <a:cs typeface="+mn-cs"/>
                        </a:rPr>
                        <a:t>Landstuhl, Germany</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2,849.75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984596120"/>
                  </a:ext>
                </a:extLst>
              </a:tr>
              <a:tr h="265176">
                <a:tc>
                  <a:txBody>
                    <a:bodyPr/>
                    <a:lstStyle/>
                    <a:p>
                      <a:pPr marL="0" marR="0" algn="l">
                        <a:lnSpc>
                          <a:spcPct val="110000"/>
                        </a:lnSpc>
                      </a:pPr>
                      <a:r>
                        <a:rPr lang="en-US" sz="1000">
                          <a:effectLst/>
                          <a:latin typeface="+mn-lt"/>
                          <a:ea typeface="Times New Roman" panose="02020603050405020304" pitchFamily="18" charset="0"/>
                        </a:rPr>
                        <a:t>Evans Army Community Hospital</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Carson, Colorado</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2,433.75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911201819"/>
                  </a:ext>
                </a:extLst>
              </a:tr>
              <a:tr h="265176">
                <a:tc>
                  <a:txBody>
                    <a:bodyPr/>
                    <a:lstStyle/>
                    <a:p>
                      <a:pPr marL="0" marR="0" algn="l" defTabSz="685800" rtl="0" eaLnBrk="1" latinLnBrk="0" hangingPunct="1">
                        <a:lnSpc>
                          <a:spcPct val="110000"/>
                        </a:lnSpc>
                      </a:pPr>
                      <a:r>
                        <a:rPr lang="en-US" sz="1000" kern="1200">
                          <a:solidFill>
                            <a:srgbClr val="000000"/>
                          </a:solidFill>
                          <a:effectLst/>
                          <a:latin typeface="+mn-lt"/>
                          <a:ea typeface="Times New Roman" panose="02020603050405020304" pitchFamily="18" charset="0"/>
                          <a:cs typeface="+mn-cs"/>
                        </a:rPr>
                        <a:t>Wilford Hall Ambulatory Surgical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rgbClr val="000000"/>
                          </a:solidFill>
                          <a:effectLst/>
                          <a:latin typeface="+mn-lt"/>
                          <a:ea typeface="Times New Roman" panose="02020603050405020304" pitchFamily="18" charset="0"/>
                          <a:cs typeface="+mn-cs"/>
                        </a:rPr>
                        <a:t>Lackland AFB, Texas</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2,358.50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502310767"/>
                  </a:ext>
                </a:extLst>
              </a:tr>
              <a:tr h="265176">
                <a:tc>
                  <a:txBody>
                    <a:bodyPr/>
                    <a:lstStyle/>
                    <a:p>
                      <a:pPr marL="0" marR="0" algn="l" defTabSz="685800" rtl="0" eaLnBrk="1" latinLnBrk="0" hangingPunct="1">
                        <a:lnSpc>
                          <a:spcPct val="110000"/>
                        </a:lnSpc>
                      </a:pPr>
                      <a:r>
                        <a:rPr lang="en-US" sz="1000" kern="1200">
                          <a:solidFill>
                            <a:srgbClr val="000000"/>
                          </a:solidFill>
                          <a:effectLst/>
                          <a:latin typeface="+mn-lt"/>
                          <a:ea typeface="Times New Roman" panose="02020603050405020304" pitchFamily="18" charset="0"/>
                          <a:cs typeface="+mn-cs"/>
                        </a:rPr>
                        <a:t>Naval Medical Center San Diego</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rgbClr val="000000"/>
                          </a:solidFill>
                          <a:effectLst/>
                          <a:latin typeface="+mn-lt"/>
                          <a:ea typeface="Times New Roman" panose="02020603050405020304" pitchFamily="18" charset="0"/>
                          <a:cs typeface="+mn-cs"/>
                        </a:rPr>
                        <a:t>San Diego, California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2,019.25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12200098"/>
                  </a:ext>
                </a:extLst>
              </a:tr>
            </a:tbl>
          </a:graphicData>
        </a:graphic>
      </p:graphicFrame>
    </p:spTree>
    <p:extLst>
      <p:ext uri="{BB962C8B-B14F-4D97-AF65-F5344CB8AC3E}">
        <p14:creationId xmlns:p14="http://schemas.microsoft.com/office/powerpoint/2010/main" val="424143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2D226-42DE-93D8-BA20-93AF025BB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E6C60-B26A-18F6-AC97-0413E74A8D73}"/>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Learner Trends and Professions</a:t>
            </a:r>
            <a:endParaRPr lang="en-US" b="0">
              <a:latin typeface="Franklin Gothic Demi" panose="020B0603020102020204" pitchFamily="34" charset="0"/>
            </a:endParaRPr>
          </a:p>
        </p:txBody>
      </p:sp>
      <p:sp>
        <p:nvSpPr>
          <p:cNvPr id="24" name="Rounded Rectangle 23">
            <a:extLst>
              <a:ext uri="{FF2B5EF4-FFF2-40B4-BE49-F238E27FC236}">
                <a16:creationId xmlns:a16="http://schemas.microsoft.com/office/drawing/2014/main" id="{D0FA8500-1B2F-B2B8-D323-888E6311EA26}"/>
              </a:ext>
            </a:extLst>
          </p:cNvPr>
          <p:cNvSpPr/>
          <p:nvPr/>
        </p:nvSpPr>
        <p:spPr>
          <a:xfrm>
            <a:off x="377353" y="1079833"/>
            <a:ext cx="6103293" cy="3314367"/>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 data about learner demographics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b="1">
              <a:solidFill>
                <a:srgbClr val="0D57B0"/>
              </a:solidFill>
              <a:latin typeface="GRAPHIK-SEMIBOLD" panose="020B0503030202060203" pitchFamily="34"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11,817 new accounts created in 2024; 9,296 completed a course in 2024; 6,078 returning users completed a course in 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ea typeface="+mn-ea"/>
              <a:cs typeface="+mn-cs"/>
            </a:endParaRPr>
          </a:p>
        </p:txBody>
      </p:sp>
      <p:graphicFrame>
        <p:nvGraphicFramePr>
          <p:cNvPr id="26" name="Chart 25">
            <a:extLst>
              <a:ext uri="{FF2B5EF4-FFF2-40B4-BE49-F238E27FC236}">
                <a16:creationId xmlns:a16="http://schemas.microsoft.com/office/drawing/2014/main" id="{0521D0B8-B7F1-9150-681C-2ECC7A9F253F}"/>
              </a:ext>
            </a:extLst>
          </p:cNvPr>
          <p:cNvGraphicFramePr>
            <a:graphicFrameLocks noChangeAspect="1"/>
          </p:cNvGraphicFramePr>
          <p:nvPr/>
        </p:nvGraphicFramePr>
        <p:xfrm>
          <a:off x="377351" y="5332413"/>
          <a:ext cx="6088213" cy="2826067"/>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F59B8D72-A8C7-E835-0E18-BA29B54C9810}"/>
              </a:ext>
            </a:extLst>
          </p:cNvPr>
          <p:cNvSpPr txBox="1"/>
          <p:nvPr/>
        </p:nvSpPr>
        <p:spPr>
          <a:xfrm>
            <a:off x="377354" y="4761486"/>
            <a:ext cx="6103292" cy="540276"/>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Figure 4. Top Eight Professions by Number of Credit</a:t>
            </a:r>
            <a:br>
              <a:rPr lang="en-US" sz="1270" spc="20">
                <a:latin typeface="Franklin Gothic Medium" panose="020B0603020102020204" pitchFamily="34" charset="0"/>
                <a:ea typeface="+mj-ea"/>
                <a:cs typeface="+mj-cs"/>
              </a:rPr>
            </a:br>
            <a:r>
              <a:rPr lang="en-US" sz="1270" spc="20">
                <a:latin typeface="Franklin Gothic Medium" panose="020B0603020102020204" pitchFamily="34" charset="0"/>
                <a:ea typeface="+mj-ea"/>
                <a:cs typeface="+mj-cs"/>
              </a:rPr>
              <a:t>Earners per Corresponding Credit Type</a:t>
            </a:r>
          </a:p>
        </p:txBody>
      </p:sp>
    </p:spTree>
    <p:extLst>
      <p:ext uri="{BB962C8B-B14F-4D97-AF65-F5344CB8AC3E}">
        <p14:creationId xmlns:p14="http://schemas.microsoft.com/office/powerpoint/2010/main" val="44597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FBEF6-4B1B-461A-A56C-288E01B7F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A5B31-4C56-644A-CA8E-5F5278AFB65B}"/>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Accre</a:t>
            </a:r>
            <a:r>
              <a:rPr lang="en-US" sz="2400" b="0">
                <a:latin typeface="Franklin Gothic Demi" panose="020B0603020102020204" pitchFamily="34" charset="0"/>
              </a:rPr>
              <a:t>di</a:t>
            </a:r>
            <a:r>
              <a:rPr lang="en-US" sz="2400" b="0">
                <a:solidFill>
                  <a:srgbClr val="0D57B0"/>
                </a:solidFill>
                <a:latin typeface="Franklin Gothic Demi" panose="020B0603020102020204" pitchFamily="34" charset="0"/>
              </a:rPr>
              <a:t>tation Trends</a:t>
            </a:r>
            <a:endParaRPr lang="en-US" b="0">
              <a:latin typeface="Franklin Gothic Demi" panose="020B0603020102020204" pitchFamily="34" charset="0"/>
            </a:endParaRPr>
          </a:p>
        </p:txBody>
      </p:sp>
      <p:sp>
        <p:nvSpPr>
          <p:cNvPr id="46" name="Rounded Rectangle 45">
            <a:extLst>
              <a:ext uri="{FF2B5EF4-FFF2-40B4-BE49-F238E27FC236}">
                <a16:creationId xmlns:a16="http://schemas.microsoft.com/office/drawing/2014/main" id="{BC851C3C-2624-D453-ABE9-AA5C4F273DD5}"/>
              </a:ext>
            </a:extLst>
          </p:cNvPr>
          <p:cNvSpPr/>
          <p:nvPr/>
        </p:nvSpPr>
        <p:spPr>
          <a:xfrm>
            <a:off x="365945" y="1122744"/>
            <a:ext cx="6103293" cy="2181879"/>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accreditation trends</a:t>
            </a:r>
          </a:p>
        </p:txBody>
      </p:sp>
      <p:graphicFrame>
        <p:nvGraphicFramePr>
          <p:cNvPr id="5" name="Table 4">
            <a:extLst>
              <a:ext uri="{FF2B5EF4-FFF2-40B4-BE49-F238E27FC236}">
                <a16:creationId xmlns:a16="http://schemas.microsoft.com/office/drawing/2014/main" id="{51D71A62-E8CD-C8A7-DE7C-318DEACF0399}"/>
              </a:ext>
            </a:extLst>
          </p:cNvPr>
          <p:cNvGraphicFramePr>
            <a:graphicFrameLocks noGrp="1"/>
          </p:cNvGraphicFramePr>
          <p:nvPr/>
        </p:nvGraphicFramePr>
        <p:xfrm>
          <a:off x="1295526" y="7752042"/>
          <a:ext cx="4597275" cy="180147"/>
        </p:xfrm>
        <a:graphic>
          <a:graphicData uri="http://schemas.openxmlformats.org/drawingml/2006/table">
            <a:tbl>
              <a:tblPr firstRow="1" bandRow="1">
                <a:tableStyleId>{5C22544A-7EE6-4342-B048-85BDC9FD1C3A}</a:tableStyleId>
              </a:tblPr>
              <a:tblGrid>
                <a:gridCol w="575008">
                  <a:extLst>
                    <a:ext uri="{9D8B030D-6E8A-4147-A177-3AD203B41FA5}">
                      <a16:colId xmlns:a16="http://schemas.microsoft.com/office/drawing/2014/main" val="798980907"/>
                    </a:ext>
                  </a:extLst>
                </a:gridCol>
                <a:gridCol w="657682">
                  <a:extLst>
                    <a:ext uri="{9D8B030D-6E8A-4147-A177-3AD203B41FA5}">
                      <a16:colId xmlns:a16="http://schemas.microsoft.com/office/drawing/2014/main" val="2301315246"/>
                    </a:ext>
                  </a:extLst>
                </a:gridCol>
                <a:gridCol w="704743">
                  <a:extLst>
                    <a:ext uri="{9D8B030D-6E8A-4147-A177-3AD203B41FA5}">
                      <a16:colId xmlns:a16="http://schemas.microsoft.com/office/drawing/2014/main" val="2648336261"/>
                    </a:ext>
                  </a:extLst>
                </a:gridCol>
                <a:gridCol w="715629">
                  <a:extLst>
                    <a:ext uri="{9D8B030D-6E8A-4147-A177-3AD203B41FA5}">
                      <a16:colId xmlns:a16="http://schemas.microsoft.com/office/drawing/2014/main" val="4111645590"/>
                    </a:ext>
                  </a:extLst>
                </a:gridCol>
                <a:gridCol w="689894">
                  <a:extLst>
                    <a:ext uri="{9D8B030D-6E8A-4147-A177-3AD203B41FA5}">
                      <a16:colId xmlns:a16="http://schemas.microsoft.com/office/drawing/2014/main" val="3311557025"/>
                    </a:ext>
                  </a:extLst>
                </a:gridCol>
                <a:gridCol w="706029">
                  <a:extLst>
                    <a:ext uri="{9D8B030D-6E8A-4147-A177-3AD203B41FA5}">
                      <a16:colId xmlns:a16="http://schemas.microsoft.com/office/drawing/2014/main" val="1279012939"/>
                    </a:ext>
                  </a:extLst>
                </a:gridCol>
                <a:gridCol w="548290">
                  <a:extLst>
                    <a:ext uri="{9D8B030D-6E8A-4147-A177-3AD203B41FA5}">
                      <a16:colId xmlns:a16="http://schemas.microsoft.com/office/drawing/2014/main" val="2970872736"/>
                    </a:ext>
                  </a:extLst>
                </a:gridCol>
              </a:tblGrid>
              <a:tr h="180147">
                <a:tc>
                  <a:txBody>
                    <a:bodyPr/>
                    <a:lstStyle/>
                    <a:p>
                      <a:pPr algn="l"/>
                      <a:r>
                        <a:rPr lang="en-US" sz="1050" b="0">
                          <a:solidFill>
                            <a:sysClr val="windowText" lastClr="000000"/>
                          </a:solidFill>
                          <a:latin typeface="+mn-lt"/>
                        </a:rPr>
                        <a:t>0</a:t>
                      </a:r>
                    </a:p>
                  </a:txBody>
                  <a:tcPr marL="0" marR="0" marT="0" marB="0" anchor="ctr">
                    <a:noFill/>
                  </a:tcPr>
                </a:tc>
                <a:tc>
                  <a:txBody>
                    <a:bodyPr/>
                    <a:lstStyle/>
                    <a:p>
                      <a:pPr algn="l"/>
                      <a:r>
                        <a:rPr lang="en-US" sz="1050" b="0">
                          <a:solidFill>
                            <a:sysClr val="windowText" lastClr="000000"/>
                          </a:solidFill>
                          <a:latin typeface="+mn-lt"/>
                        </a:rPr>
                        <a:t>5,000</a:t>
                      </a:r>
                    </a:p>
                  </a:txBody>
                  <a:tcPr marL="0" marR="0" marT="0" marB="0" anchor="ctr">
                    <a:noFill/>
                  </a:tcPr>
                </a:tc>
                <a:tc>
                  <a:txBody>
                    <a:bodyPr/>
                    <a:lstStyle/>
                    <a:p>
                      <a:pPr algn="l"/>
                      <a:r>
                        <a:rPr lang="en-US" sz="1050" b="0">
                          <a:solidFill>
                            <a:sysClr val="windowText" lastClr="000000"/>
                          </a:solidFill>
                          <a:latin typeface="+mn-lt"/>
                        </a:rPr>
                        <a:t>10,000</a:t>
                      </a:r>
                    </a:p>
                  </a:txBody>
                  <a:tcPr marL="0" marR="0" marT="0" marB="0" anchor="ctr">
                    <a:noFill/>
                  </a:tcPr>
                </a:tc>
                <a:tc>
                  <a:txBody>
                    <a:bodyPr/>
                    <a:lstStyle/>
                    <a:p>
                      <a:pPr algn="l"/>
                      <a:r>
                        <a:rPr lang="en-US" sz="1050" b="0">
                          <a:solidFill>
                            <a:sysClr val="windowText" lastClr="000000"/>
                          </a:solidFill>
                          <a:latin typeface="+mn-lt"/>
                        </a:rPr>
                        <a:t>15,000</a:t>
                      </a:r>
                    </a:p>
                  </a:txBody>
                  <a:tcPr marL="0" marR="0" marT="0" marB="0" anchor="ctr">
                    <a:noFill/>
                  </a:tcPr>
                </a:tc>
                <a:tc>
                  <a:txBody>
                    <a:bodyPr/>
                    <a:lstStyle/>
                    <a:p>
                      <a:pPr algn="l"/>
                      <a:r>
                        <a:rPr lang="en-US" sz="1050" b="0">
                          <a:solidFill>
                            <a:sysClr val="windowText" lastClr="000000"/>
                          </a:solidFill>
                          <a:latin typeface="+mn-lt"/>
                        </a:rPr>
                        <a:t>20,000</a:t>
                      </a:r>
                    </a:p>
                  </a:txBody>
                  <a:tcPr marL="0" marR="0" marT="0" marB="0" anchor="ctr">
                    <a:noFill/>
                  </a:tcPr>
                </a:tc>
                <a:tc>
                  <a:txBody>
                    <a:bodyPr/>
                    <a:lstStyle/>
                    <a:p>
                      <a:pPr algn="l"/>
                      <a:r>
                        <a:rPr lang="en-US" sz="1050" b="0">
                          <a:solidFill>
                            <a:sysClr val="windowText" lastClr="000000"/>
                          </a:solidFill>
                          <a:latin typeface="+mn-lt"/>
                        </a:rPr>
                        <a:t>25,000</a:t>
                      </a:r>
                    </a:p>
                  </a:txBody>
                  <a:tcPr marL="0" marR="0" marT="0" marB="0" anchor="ctr">
                    <a:noFill/>
                  </a:tcPr>
                </a:tc>
                <a:tc>
                  <a:txBody>
                    <a:bodyPr/>
                    <a:lstStyle/>
                    <a:p>
                      <a:pPr algn="l"/>
                      <a:r>
                        <a:rPr lang="en-US" sz="1050" b="0">
                          <a:solidFill>
                            <a:sysClr val="windowText" lastClr="000000"/>
                          </a:solidFill>
                          <a:latin typeface="+mn-lt"/>
                        </a:rPr>
                        <a:t>30,000</a:t>
                      </a:r>
                    </a:p>
                  </a:txBody>
                  <a:tcPr marL="0" marR="0" marT="0" marB="0" anchor="ctr">
                    <a:noFill/>
                  </a:tcPr>
                </a:tc>
                <a:extLst>
                  <a:ext uri="{0D108BD9-81ED-4DB2-BD59-A6C34878D82A}">
                    <a16:rowId xmlns:a16="http://schemas.microsoft.com/office/drawing/2014/main" val="980474568"/>
                  </a:ext>
                </a:extLst>
              </a:tr>
            </a:tbl>
          </a:graphicData>
        </a:graphic>
      </p:graphicFrame>
      <p:graphicFrame>
        <p:nvGraphicFramePr>
          <p:cNvPr id="6" name="Table 5">
            <a:extLst>
              <a:ext uri="{FF2B5EF4-FFF2-40B4-BE49-F238E27FC236}">
                <a16:creationId xmlns:a16="http://schemas.microsoft.com/office/drawing/2014/main" id="{22912FE0-F6B2-1013-5D86-CE8C0FF8F830}"/>
              </a:ext>
            </a:extLst>
          </p:cNvPr>
          <p:cNvGraphicFramePr>
            <a:graphicFrameLocks noGrp="1"/>
          </p:cNvGraphicFramePr>
          <p:nvPr>
            <p:extLst>
              <p:ext uri="{D42A27DB-BD31-4B8C-83A1-F6EECF244321}">
                <p14:modId xmlns:p14="http://schemas.microsoft.com/office/powerpoint/2010/main" val="2821608170"/>
              </p:ext>
            </p:extLst>
          </p:nvPr>
        </p:nvGraphicFramePr>
        <p:xfrm>
          <a:off x="194733" y="3949789"/>
          <a:ext cx="1018758" cy="3721011"/>
        </p:xfrm>
        <a:graphic>
          <a:graphicData uri="http://schemas.openxmlformats.org/drawingml/2006/table">
            <a:tbl>
              <a:tblPr>
                <a:tableStyleId>{5C22544A-7EE6-4342-B048-85BDC9FD1C3A}</a:tableStyleId>
              </a:tblPr>
              <a:tblGrid>
                <a:gridCol w="1018758">
                  <a:extLst>
                    <a:ext uri="{9D8B030D-6E8A-4147-A177-3AD203B41FA5}">
                      <a16:colId xmlns:a16="http://schemas.microsoft.com/office/drawing/2014/main" val="996261985"/>
                    </a:ext>
                  </a:extLst>
                </a:gridCol>
              </a:tblGrid>
              <a:tr h="177191">
                <a:tc>
                  <a:txBody>
                    <a:bodyPr/>
                    <a:lstStyle/>
                    <a:p>
                      <a:pPr algn="r" fontAlgn="b"/>
                      <a:r>
                        <a:rPr lang="en-US" sz="1050" b="0" i="0" u="none" strike="noStrike">
                          <a:solidFill>
                            <a:srgbClr val="0D57B0"/>
                          </a:solidFill>
                          <a:effectLst/>
                          <a:latin typeface="Franklin Gothic Demi" panose="020B0603020102020204" pitchFamily="34" charset="0"/>
                        </a:rPr>
                        <a:t>ANCC</a:t>
                      </a:r>
                    </a:p>
                  </a:txBody>
                  <a:tcPr marL="9525" marR="9525" marT="9525" marB="0" anchor="b">
                    <a:solidFill>
                      <a:schemeClr val="bg1"/>
                    </a:solidFill>
                  </a:tcPr>
                </a:tc>
                <a:extLst>
                  <a:ext uri="{0D108BD9-81ED-4DB2-BD59-A6C34878D82A}">
                    <a16:rowId xmlns:a16="http://schemas.microsoft.com/office/drawing/2014/main" val="3339988496"/>
                  </a:ext>
                </a:extLst>
              </a:tr>
              <a:tr h="177191">
                <a:tc>
                  <a:txBody>
                    <a:bodyPr/>
                    <a:lstStyle/>
                    <a:p>
                      <a:pPr algn="r" fontAlgn="b"/>
                      <a:r>
                        <a:rPr lang="en-US" sz="1050" b="0" i="0" u="none" strike="noStrike">
                          <a:solidFill>
                            <a:srgbClr val="0D57B0"/>
                          </a:solidFill>
                          <a:effectLst/>
                          <a:latin typeface="Franklin Gothic Demi" panose="020B0603020102020204" pitchFamily="34" charset="0"/>
                        </a:rPr>
                        <a:t>ACCME</a:t>
                      </a:r>
                    </a:p>
                  </a:txBody>
                  <a:tcPr marL="9525" marR="9525" marT="9525" marB="0" anchor="b">
                    <a:solidFill>
                      <a:schemeClr val="bg1"/>
                    </a:solidFill>
                  </a:tcPr>
                </a:tc>
                <a:extLst>
                  <a:ext uri="{0D108BD9-81ED-4DB2-BD59-A6C34878D82A}">
                    <a16:rowId xmlns:a16="http://schemas.microsoft.com/office/drawing/2014/main" val="271922489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ACCME Non-Phys</a:t>
                      </a:r>
                    </a:p>
                  </a:txBody>
                  <a:tcPr marL="9525" marR="9525" marT="9525" marB="0" anchor="b">
                    <a:solidFill>
                      <a:schemeClr val="bg1"/>
                    </a:solidFill>
                  </a:tcPr>
                </a:tc>
                <a:extLst>
                  <a:ext uri="{0D108BD9-81ED-4DB2-BD59-A6C34878D82A}">
                    <a16:rowId xmlns:a16="http://schemas.microsoft.com/office/drawing/2014/main" val="171311104"/>
                  </a:ext>
                </a:extLst>
              </a:tr>
              <a:tr h="177191">
                <a:tc>
                  <a:txBody>
                    <a:bodyPr/>
                    <a:lstStyle/>
                    <a:p>
                      <a:pPr algn="r" fontAlgn="b"/>
                      <a:r>
                        <a:rPr lang="en-US" sz="1050" b="0" i="0" u="none" strike="noStrike">
                          <a:solidFill>
                            <a:srgbClr val="0D57B0"/>
                          </a:solidFill>
                          <a:effectLst/>
                          <a:latin typeface="Franklin Gothic Demi" panose="020B0603020102020204" pitchFamily="34" charset="0"/>
                        </a:rPr>
                        <a:t>APTA</a:t>
                      </a:r>
                    </a:p>
                  </a:txBody>
                  <a:tcPr marL="9525" marR="9525" marT="9525" marB="0" anchor="b">
                    <a:solidFill>
                      <a:schemeClr val="bg1"/>
                    </a:solidFill>
                  </a:tcPr>
                </a:tc>
                <a:extLst>
                  <a:ext uri="{0D108BD9-81ED-4DB2-BD59-A6C34878D82A}">
                    <a16:rowId xmlns:a16="http://schemas.microsoft.com/office/drawing/2014/main" val="3715401246"/>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IPCE</a:t>
                      </a:r>
                    </a:p>
                  </a:txBody>
                  <a:tcPr marL="9525" marR="9525" marT="9525" marB="0" anchor="b">
                    <a:solidFill>
                      <a:schemeClr val="bg1"/>
                    </a:solidFill>
                  </a:tcPr>
                </a:tc>
                <a:extLst>
                  <a:ext uri="{0D108BD9-81ED-4DB2-BD59-A6C34878D82A}">
                    <a16:rowId xmlns:a16="http://schemas.microsoft.com/office/drawing/2014/main" val="280009880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ADA</a:t>
                      </a:r>
                    </a:p>
                  </a:txBody>
                  <a:tcPr marL="9525" marR="9525" marT="9525" marB="0" anchor="b">
                    <a:solidFill>
                      <a:schemeClr val="bg1"/>
                    </a:solidFill>
                  </a:tcPr>
                </a:tc>
                <a:extLst>
                  <a:ext uri="{0D108BD9-81ED-4DB2-BD59-A6C34878D82A}">
                    <a16:rowId xmlns:a16="http://schemas.microsoft.com/office/drawing/2014/main" val="2958530330"/>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ASWB</a:t>
                      </a:r>
                    </a:p>
                  </a:txBody>
                  <a:tcPr marL="9525" marR="9525" marT="9525" marB="0" anchor="b">
                    <a:solidFill>
                      <a:schemeClr val="bg1"/>
                    </a:solidFill>
                  </a:tcPr>
                </a:tc>
                <a:extLst>
                  <a:ext uri="{0D108BD9-81ED-4DB2-BD59-A6C34878D82A}">
                    <a16:rowId xmlns:a16="http://schemas.microsoft.com/office/drawing/2014/main" val="872545094"/>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AAPA</a:t>
                      </a:r>
                    </a:p>
                  </a:txBody>
                  <a:tcPr marL="9525" marR="9525" marT="9525" marB="0" anchor="b">
                    <a:solidFill>
                      <a:schemeClr val="bg1"/>
                    </a:solidFill>
                  </a:tcPr>
                </a:tc>
                <a:extLst>
                  <a:ext uri="{0D108BD9-81ED-4DB2-BD59-A6C34878D82A}">
                    <a16:rowId xmlns:a16="http://schemas.microsoft.com/office/drawing/2014/main" val="1155684982"/>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ACHE</a:t>
                      </a:r>
                    </a:p>
                  </a:txBody>
                  <a:tcPr marL="9525" marR="9525" marT="9525" marB="0" anchor="b">
                    <a:solidFill>
                      <a:schemeClr val="bg1"/>
                    </a:solidFill>
                  </a:tcPr>
                </a:tc>
                <a:extLst>
                  <a:ext uri="{0D108BD9-81ED-4DB2-BD59-A6C34878D82A}">
                    <a16:rowId xmlns:a16="http://schemas.microsoft.com/office/drawing/2014/main" val="306667460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ACPE-PHARM</a:t>
                      </a:r>
                    </a:p>
                  </a:txBody>
                  <a:tcPr marL="9525" marR="9525" marT="9525" marB="0" anchor="b">
                    <a:solidFill>
                      <a:schemeClr val="bg1"/>
                    </a:solidFill>
                  </a:tcPr>
                </a:tc>
                <a:extLst>
                  <a:ext uri="{0D108BD9-81ED-4DB2-BD59-A6C34878D82A}">
                    <a16:rowId xmlns:a16="http://schemas.microsoft.com/office/drawing/2014/main" val="147788622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APA</a:t>
                      </a:r>
                    </a:p>
                  </a:txBody>
                  <a:tcPr marL="9525" marR="9525" marT="9525" marB="0" anchor="b">
                    <a:solidFill>
                      <a:schemeClr val="bg1"/>
                    </a:solidFill>
                  </a:tcPr>
                </a:tc>
                <a:extLst>
                  <a:ext uri="{0D108BD9-81ED-4DB2-BD59-A6C34878D82A}">
                    <a16:rowId xmlns:a16="http://schemas.microsoft.com/office/drawing/2014/main" val="37703934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AOTA</a:t>
                      </a:r>
                    </a:p>
                  </a:txBody>
                  <a:tcPr marL="9525" marR="9525" marT="9525" marB="0" anchor="b">
                    <a:solidFill>
                      <a:schemeClr val="bg1"/>
                    </a:solidFill>
                  </a:tcPr>
                </a:tc>
                <a:extLst>
                  <a:ext uri="{0D108BD9-81ED-4DB2-BD59-A6C34878D82A}">
                    <a16:rowId xmlns:a16="http://schemas.microsoft.com/office/drawing/2014/main" val="1434054937"/>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NBCC</a:t>
                      </a:r>
                    </a:p>
                  </a:txBody>
                  <a:tcPr marL="9525" marR="9525" marT="9525" marB="0" anchor="b">
                    <a:solidFill>
                      <a:schemeClr val="bg1"/>
                    </a:solidFill>
                  </a:tcPr>
                </a:tc>
                <a:extLst>
                  <a:ext uri="{0D108BD9-81ED-4DB2-BD59-A6C34878D82A}">
                    <a16:rowId xmlns:a16="http://schemas.microsoft.com/office/drawing/2014/main" val="238153608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CDR</a:t>
                      </a:r>
                    </a:p>
                  </a:txBody>
                  <a:tcPr marL="9525" marR="9525" marT="9525" marB="0" anchor="b">
                    <a:solidFill>
                      <a:schemeClr val="bg1"/>
                    </a:solidFill>
                  </a:tcPr>
                </a:tc>
                <a:extLst>
                  <a:ext uri="{0D108BD9-81ED-4DB2-BD59-A6C34878D82A}">
                    <a16:rowId xmlns:a16="http://schemas.microsoft.com/office/drawing/2014/main" val="7283977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ACPE-TECH</a:t>
                      </a:r>
                    </a:p>
                  </a:txBody>
                  <a:tcPr marL="9525" marR="9525" marT="9525" marB="0" anchor="b">
                    <a:solidFill>
                      <a:schemeClr val="bg1"/>
                    </a:solidFill>
                  </a:tcPr>
                </a:tc>
                <a:extLst>
                  <a:ext uri="{0D108BD9-81ED-4DB2-BD59-A6C34878D82A}">
                    <a16:rowId xmlns:a16="http://schemas.microsoft.com/office/drawing/2014/main" val="215389375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BOC</a:t>
                      </a:r>
                    </a:p>
                  </a:txBody>
                  <a:tcPr marL="9525" marR="9525" marT="9525" marB="0" anchor="b">
                    <a:solidFill>
                      <a:schemeClr val="bg1"/>
                    </a:solidFill>
                  </a:tcPr>
                </a:tc>
                <a:extLst>
                  <a:ext uri="{0D108BD9-81ED-4DB2-BD59-A6C34878D82A}">
                    <a16:rowId xmlns:a16="http://schemas.microsoft.com/office/drawing/2014/main" val="3468221397"/>
                  </a:ext>
                </a:extLst>
              </a:tr>
              <a:tr h="177191">
                <a:tc>
                  <a:txBody>
                    <a:bodyPr/>
                    <a:lstStyle/>
                    <a:p>
                      <a:pPr algn="r" fontAlgn="b"/>
                      <a:r>
                        <a:rPr lang="en-US" sz="1050" b="0" i="0" u="none" strike="noStrike">
                          <a:solidFill>
                            <a:srgbClr val="760503"/>
                          </a:solidFill>
                          <a:effectLst/>
                          <a:latin typeface="Franklin Gothic Demi" panose="020B0703020102020204" pitchFamily="34" charset="0"/>
                        </a:rPr>
                        <a:t>ARBO</a:t>
                      </a:r>
                      <a:r>
                        <a:rPr lang="en-US" sz="600" b="0" i="0" u="none" strike="noStrike">
                          <a:solidFill>
                            <a:srgbClr val="760503"/>
                          </a:solidFill>
                          <a:effectLst/>
                          <a:latin typeface="Franklin Gothic Demi" panose="020B0703020102020204" pitchFamily="34" charset="0"/>
                        </a:rPr>
                        <a:t> </a:t>
                      </a:r>
                      <a:r>
                        <a:rPr lang="en-US" sz="1050" b="0" i="0" u="none" strike="noStrike">
                          <a:solidFill>
                            <a:srgbClr val="760503"/>
                          </a:solidFill>
                          <a:effectLst/>
                          <a:latin typeface="Franklin Gothic Demi" panose="020B0703020102020204" pitchFamily="34" charset="0"/>
                        </a:rPr>
                        <a:t>/</a:t>
                      </a:r>
                      <a:r>
                        <a:rPr lang="en-US" sz="300" b="0" i="0" u="none" strike="noStrike">
                          <a:solidFill>
                            <a:srgbClr val="760503"/>
                          </a:solidFill>
                          <a:effectLst/>
                          <a:latin typeface="Franklin Gothic Demi" panose="020B0703020102020204" pitchFamily="34" charset="0"/>
                        </a:rPr>
                        <a:t> </a:t>
                      </a:r>
                      <a:r>
                        <a:rPr lang="en-US" sz="1050" b="0" i="0" u="none" strike="noStrike">
                          <a:solidFill>
                            <a:srgbClr val="760503"/>
                          </a:solidFill>
                          <a:effectLst/>
                          <a:latin typeface="Franklin Gothic Demi" panose="020B0703020102020204" pitchFamily="34" charset="0"/>
                        </a:rPr>
                        <a:t>COPE</a:t>
                      </a:r>
                    </a:p>
                  </a:txBody>
                  <a:tcPr marL="9525" marR="9525" marT="9525" marB="0" anchor="b">
                    <a:solidFill>
                      <a:schemeClr val="bg1"/>
                    </a:solidFill>
                  </a:tcPr>
                </a:tc>
                <a:extLst>
                  <a:ext uri="{0D108BD9-81ED-4DB2-BD59-A6C34878D82A}">
                    <a16:rowId xmlns:a16="http://schemas.microsoft.com/office/drawing/2014/main" val="427782892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ASHA</a:t>
                      </a:r>
                    </a:p>
                  </a:txBody>
                  <a:tcPr marL="9525" marR="9525" marT="9525" marB="0" anchor="b">
                    <a:solidFill>
                      <a:schemeClr val="bg1"/>
                    </a:solidFill>
                  </a:tcPr>
                </a:tc>
                <a:extLst>
                  <a:ext uri="{0D108BD9-81ED-4DB2-BD59-A6C34878D82A}">
                    <a16:rowId xmlns:a16="http://schemas.microsoft.com/office/drawing/2014/main" val="3108469039"/>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AHIMA</a:t>
                      </a:r>
                    </a:p>
                  </a:txBody>
                  <a:tcPr marL="9525" marR="9525" marT="9525" marB="0" anchor="b">
                    <a:solidFill>
                      <a:schemeClr val="bg1"/>
                    </a:solidFill>
                  </a:tcPr>
                </a:tc>
                <a:extLst>
                  <a:ext uri="{0D108BD9-81ED-4DB2-BD59-A6C34878D82A}">
                    <a16:rowId xmlns:a16="http://schemas.microsoft.com/office/drawing/2014/main" val="2339925057"/>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CCMC</a:t>
                      </a:r>
                    </a:p>
                  </a:txBody>
                  <a:tcPr marL="9525" marR="9525" marT="9525" marB="0" anchor="b">
                    <a:solidFill>
                      <a:schemeClr val="bg1"/>
                    </a:solidFill>
                  </a:tcPr>
                </a:tc>
                <a:extLst>
                  <a:ext uri="{0D108BD9-81ED-4DB2-BD59-A6C34878D82A}">
                    <a16:rowId xmlns:a16="http://schemas.microsoft.com/office/drawing/2014/main" val="158547306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COPSKT</a:t>
                      </a:r>
                    </a:p>
                  </a:txBody>
                  <a:tcPr marL="9525" marR="9525" marT="9525" marB="0" anchor="b">
                    <a:solidFill>
                      <a:schemeClr val="bg1"/>
                    </a:solidFill>
                  </a:tcPr>
                </a:tc>
                <a:extLst>
                  <a:ext uri="{0D108BD9-81ED-4DB2-BD59-A6C34878D82A}">
                    <a16:rowId xmlns:a16="http://schemas.microsoft.com/office/drawing/2014/main" val="3640708341"/>
                  </a:ext>
                </a:extLst>
              </a:tr>
            </a:tbl>
          </a:graphicData>
        </a:graphic>
      </p:graphicFrame>
      <p:graphicFrame>
        <p:nvGraphicFramePr>
          <p:cNvPr id="7" name="Table 6">
            <a:extLst>
              <a:ext uri="{FF2B5EF4-FFF2-40B4-BE49-F238E27FC236}">
                <a16:creationId xmlns:a16="http://schemas.microsoft.com/office/drawing/2014/main" id="{04FD4AFA-ECFB-7882-9E26-2ABD20C37051}"/>
              </a:ext>
            </a:extLst>
          </p:cNvPr>
          <p:cNvGraphicFramePr>
            <a:graphicFrameLocks noGrp="1"/>
          </p:cNvGraphicFramePr>
          <p:nvPr>
            <p:extLst>
              <p:ext uri="{D42A27DB-BD31-4B8C-83A1-F6EECF244321}">
                <p14:modId xmlns:p14="http://schemas.microsoft.com/office/powerpoint/2010/main" val="1447484205"/>
              </p:ext>
            </p:extLst>
          </p:nvPr>
        </p:nvGraphicFramePr>
        <p:xfrm>
          <a:off x="5628935" y="3949790"/>
          <a:ext cx="680425" cy="3698793"/>
        </p:xfrm>
        <a:graphic>
          <a:graphicData uri="http://schemas.openxmlformats.org/drawingml/2006/table">
            <a:tbl>
              <a:tblPr>
                <a:tableStyleId>{5C22544A-7EE6-4342-B048-85BDC9FD1C3A}</a:tableStyleId>
              </a:tblPr>
              <a:tblGrid>
                <a:gridCol w="680425">
                  <a:extLst>
                    <a:ext uri="{9D8B030D-6E8A-4147-A177-3AD203B41FA5}">
                      <a16:colId xmlns:a16="http://schemas.microsoft.com/office/drawing/2014/main" val="996261985"/>
                    </a:ext>
                  </a:extLst>
                </a:gridCol>
              </a:tblGrid>
              <a:tr h="176133">
                <a:tc>
                  <a:txBody>
                    <a:bodyPr/>
                    <a:lstStyle/>
                    <a:p>
                      <a:pPr algn="l" fontAlgn="b"/>
                      <a:r>
                        <a:rPr lang="en-US" sz="1050" b="0" i="0" u="none" strike="noStrike">
                          <a:solidFill>
                            <a:srgbClr val="0D57B0"/>
                          </a:solidFill>
                          <a:effectLst/>
                          <a:latin typeface="Franklin Gothic Demi" panose="020B0703020102020204" pitchFamily="34" charset="0"/>
                        </a:rPr>
                        <a:t>28,197.50</a:t>
                      </a:r>
                    </a:p>
                  </a:txBody>
                  <a:tcPr marL="9525" marR="9525" marT="9525" marB="0" anchor="b">
                    <a:solidFill>
                      <a:schemeClr val="bg1"/>
                    </a:solidFill>
                  </a:tcPr>
                </a:tc>
                <a:extLst>
                  <a:ext uri="{0D108BD9-81ED-4DB2-BD59-A6C34878D82A}">
                    <a16:rowId xmlns:a16="http://schemas.microsoft.com/office/drawing/2014/main" val="3339988496"/>
                  </a:ext>
                </a:extLst>
              </a:tr>
              <a:tr h="176133">
                <a:tc>
                  <a:txBody>
                    <a:bodyPr/>
                    <a:lstStyle/>
                    <a:p>
                      <a:pPr algn="l" fontAlgn="b"/>
                      <a:r>
                        <a:rPr lang="en-US" sz="1050" b="0" i="0" u="none" strike="noStrike">
                          <a:solidFill>
                            <a:srgbClr val="0D57B0"/>
                          </a:solidFill>
                          <a:effectLst/>
                          <a:latin typeface="Franklin Gothic Demi" panose="020B0703020102020204" pitchFamily="34" charset="0"/>
                        </a:rPr>
                        <a:t>18,954.20</a:t>
                      </a:r>
                    </a:p>
                  </a:txBody>
                  <a:tcPr marL="9525" marR="9525" marT="9525" marB="0" anchor="b">
                    <a:solidFill>
                      <a:schemeClr val="bg1"/>
                    </a:solidFill>
                  </a:tcPr>
                </a:tc>
                <a:extLst>
                  <a:ext uri="{0D108BD9-81ED-4DB2-BD59-A6C34878D82A}">
                    <a16:rowId xmlns:a16="http://schemas.microsoft.com/office/drawing/2014/main" val="3293052240"/>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11,347.25</a:t>
                      </a:r>
                    </a:p>
                  </a:txBody>
                  <a:tcPr marL="9525" marR="9525" marT="9525" marB="0" anchor="b">
                    <a:solidFill>
                      <a:schemeClr val="bg1"/>
                    </a:solidFill>
                  </a:tcPr>
                </a:tc>
                <a:extLst>
                  <a:ext uri="{0D108BD9-81ED-4DB2-BD59-A6C34878D82A}">
                    <a16:rowId xmlns:a16="http://schemas.microsoft.com/office/drawing/2014/main" val="1005305061"/>
                  </a:ext>
                </a:extLst>
              </a:tr>
              <a:tr h="176133">
                <a:tc>
                  <a:txBody>
                    <a:bodyPr/>
                    <a:lstStyle/>
                    <a:p>
                      <a:pPr algn="l" fontAlgn="b"/>
                      <a:r>
                        <a:rPr lang="en-US" sz="1050" b="0" i="0" u="none" strike="noStrike">
                          <a:solidFill>
                            <a:srgbClr val="0D57B0"/>
                          </a:solidFill>
                          <a:effectLst/>
                          <a:latin typeface="Franklin Gothic Demi" panose="020B0703020102020204" pitchFamily="34" charset="0"/>
                        </a:rPr>
                        <a:t>9,650.25</a:t>
                      </a:r>
                    </a:p>
                  </a:txBody>
                  <a:tcPr marL="9525" marR="9525" marT="9525" marB="0" anchor="b">
                    <a:solidFill>
                      <a:schemeClr val="bg1"/>
                    </a:solidFill>
                  </a:tcPr>
                </a:tc>
                <a:extLst>
                  <a:ext uri="{0D108BD9-81ED-4DB2-BD59-A6C34878D82A}">
                    <a16:rowId xmlns:a16="http://schemas.microsoft.com/office/drawing/2014/main" val="1093545311"/>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7,408.95</a:t>
                      </a:r>
                    </a:p>
                  </a:txBody>
                  <a:tcPr marL="9525" marR="9525" marT="9525" marB="0" anchor="b">
                    <a:solidFill>
                      <a:schemeClr val="bg1"/>
                    </a:solidFill>
                  </a:tcPr>
                </a:tc>
                <a:extLst>
                  <a:ext uri="{0D108BD9-81ED-4DB2-BD59-A6C34878D82A}">
                    <a16:rowId xmlns:a16="http://schemas.microsoft.com/office/drawing/2014/main" val="2719224895"/>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7,309.50</a:t>
                      </a:r>
                    </a:p>
                  </a:txBody>
                  <a:tcPr marL="9525" marR="9525" marT="9525" marB="0" anchor="b">
                    <a:solidFill>
                      <a:schemeClr val="bg1"/>
                    </a:solidFill>
                  </a:tcPr>
                </a:tc>
                <a:extLst>
                  <a:ext uri="{0D108BD9-81ED-4DB2-BD59-A6C34878D82A}">
                    <a16:rowId xmlns:a16="http://schemas.microsoft.com/office/drawing/2014/main" val="171311104"/>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6,821.25</a:t>
                      </a:r>
                    </a:p>
                  </a:txBody>
                  <a:tcPr marL="9525" marR="9525" marT="9525" marB="0" anchor="b">
                    <a:solidFill>
                      <a:schemeClr val="bg1"/>
                    </a:solidFill>
                  </a:tcPr>
                </a:tc>
                <a:extLst>
                  <a:ext uri="{0D108BD9-81ED-4DB2-BD59-A6C34878D82A}">
                    <a16:rowId xmlns:a16="http://schemas.microsoft.com/office/drawing/2014/main" val="3715401246"/>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6,765.75</a:t>
                      </a:r>
                    </a:p>
                  </a:txBody>
                  <a:tcPr marL="9525" marR="9525" marT="9525" marB="0" anchor="b">
                    <a:solidFill>
                      <a:schemeClr val="bg1"/>
                    </a:solidFill>
                  </a:tcPr>
                </a:tc>
                <a:extLst>
                  <a:ext uri="{0D108BD9-81ED-4DB2-BD59-A6C34878D82A}">
                    <a16:rowId xmlns:a16="http://schemas.microsoft.com/office/drawing/2014/main" val="280009880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6,279.70</a:t>
                      </a:r>
                    </a:p>
                  </a:txBody>
                  <a:tcPr marL="9525" marR="9525" marT="9525" marB="0" anchor="b">
                    <a:solidFill>
                      <a:schemeClr val="bg1"/>
                    </a:solidFill>
                  </a:tcPr>
                </a:tc>
                <a:extLst>
                  <a:ext uri="{0D108BD9-81ED-4DB2-BD59-A6C34878D82A}">
                    <a16:rowId xmlns:a16="http://schemas.microsoft.com/office/drawing/2014/main" val="2958530330"/>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5,483.00</a:t>
                      </a:r>
                    </a:p>
                  </a:txBody>
                  <a:tcPr marL="9525" marR="9525" marT="9525" marB="0" anchor="b">
                    <a:solidFill>
                      <a:schemeClr val="bg1"/>
                    </a:solidFill>
                  </a:tcPr>
                </a:tc>
                <a:extLst>
                  <a:ext uri="{0D108BD9-81ED-4DB2-BD59-A6C34878D82A}">
                    <a16:rowId xmlns:a16="http://schemas.microsoft.com/office/drawing/2014/main" val="872545094"/>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5,266.75</a:t>
                      </a:r>
                    </a:p>
                  </a:txBody>
                  <a:tcPr marL="9525" marR="9525" marT="9525" marB="0" anchor="b">
                    <a:solidFill>
                      <a:schemeClr val="bg1"/>
                    </a:solidFill>
                  </a:tcPr>
                </a:tc>
                <a:extLst>
                  <a:ext uri="{0D108BD9-81ED-4DB2-BD59-A6C34878D82A}">
                    <a16:rowId xmlns:a16="http://schemas.microsoft.com/office/drawing/2014/main" val="1155684982"/>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2,190.50</a:t>
                      </a:r>
                    </a:p>
                  </a:txBody>
                  <a:tcPr marL="9525" marR="9525" marT="9525" marB="0" anchor="b">
                    <a:solidFill>
                      <a:schemeClr val="bg1"/>
                    </a:solidFill>
                  </a:tcPr>
                </a:tc>
                <a:extLst>
                  <a:ext uri="{0D108BD9-81ED-4DB2-BD59-A6C34878D82A}">
                    <a16:rowId xmlns:a16="http://schemas.microsoft.com/office/drawing/2014/main" val="306667460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1,789.50</a:t>
                      </a:r>
                    </a:p>
                  </a:txBody>
                  <a:tcPr marL="9525" marR="9525" marT="9525" marB="0" anchor="b">
                    <a:solidFill>
                      <a:schemeClr val="bg1"/>
                    </a:solidFill>
                  </a:tcPr>
                </a:tc>
                <a:extLst>
                  <a:ext uri="{0D108BD9-81ED-4DB2-BD59-A6C34878D82A}">
                    <a16:rowId xmlns:a16="http://schemas.microsoft.com/office/drawing/2014/main" val="147788622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1,695.00</a:t>
                      </a:r>
                    </a:p>
                  </a:txBody>
                  <a:tcPr marL="9525" marR="9525" marT="9525" marB="0" anchor="b">
                    <a:solidFill>
                      <a:schemeClr val="bg1"/>
                    </a:solidFill>
                  </a:tcPr>
                </a:tc>
                <a:extLst>
                  <a:ext uri="{0D108BD9-81ED-4DB2-BD59-A6C34878D82A}">
                    <a16:rowId xmlns:a16="http://schemas.microsoft.com/office/drawing/2014/main" val="377039345"/>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1,474.50</a:t>
                      </a:r>
                    </a:p>
                  </a:txBody>
                  <a:tcPr marL="9525" marR="9525" marT="9525" marB="0" anchor="b">
                    <a:solidFill>
                      <a:schemeClr val="bg1"/>
                    </a:solidFill>
                  </a:tcPr>
                </a:tc>
                <a:extLst>
                  <a:ext uri="{0D108BD9-81ED-4DB2-BD59-A6C34878D82A}">
                    <a16:rowId xmlns:a16="http://schemas.microsoft.com/office/drawing/2014/main" val="1434054937"/>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1,236.25</a:t>
                      </a:r>
                    </a:p>
                  </a:txBody>
                  <a:tcPr marL="9525" marR="9525" marT="9525" marB="0" anchor="b">
                    <a:solidFill>
                      <a:schemeClr val="bg1"/>
                    </a:solidFill>
                  </a:tcPr>
                </a:tc>
                <a:extLst>
                  <a:ext uri="{0D108BD9-81ED-4DB2-BD59-A6C34878D82A}">
                    <a16:rowId xmlns:a16="http://schemas.microsoft.com/office/drawing/2014/main" val="2381536088"/>
                  </a:ext>
                </a:extLst>
              </a:tr>
              <a:tr h="176133">
                <a:tc>
                  <a:txBody>
                    <a:bodyPr/>
                    <a:lstStyle/>
                    <a:p>
                      <a:pPr algn="l" fontAlgn="b"/>
                      <a:r>
                        <a:rPr lang="en-US" sz="1050" b="0" i="0" u="none" strike="noStrike">
                          <a:solidFill>
                            <a:srgbClr val="760503"/>
                          </a:solidFill>
                          <a:effectLst/>
                          <a:latin typeface="Franklin Gothic Demi" panose="020B0703020102020204" pitchFamily="34" charset="0"/>
                        </a:rPr>
                        <a:t>1,099.50</a:t>
                      </a:r>
                    </a:p>
                  </a:txBody>
                  <a:tcPr marL="9525" marR="9525" marT="9525" marB="0" anchor="b">
                    <a:solidFill>
                      <a:schemeClr val="bg1"/>
                    </a:solidFill>
                  </a:tcPr>
                </a:tc>
                <a:extLst>
                  <a:ext uri="{0D108BD9-81ED-4DB2-BD59-A6C34878D82A}">
                    <a16:rowId xmlns:a16="http://schemas.microsoft.com/office/drawing/2014/main" val="7283977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686.00</a:t>
                      </a:r>
                    </a:p>
                  </a:txBody>
                  <a:tcPr marL="9525" marR="9525" marT="9525" marB="0" anchor="b">
                    <a:solidFill>
                      <a:schemeClr val="bg1"/>
                    </a:solidFill>
                  </a:tcPr>
                </a:tc>
                <a:extLst>
                  <a:ext uri="{0D108BD9-81ED-4DB2-BD59-A6C34878D82A}">
                    <a16:rowId xmlns:a16="http://schemas.microsoft.com/office/drawing/2014/main" val="215389375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625.00</a:t>
                      </a:r>
                    </a:p>
                  </a:txBody>
                  <a:tcPr marL="9525" marR="9525" marT="9525" marB="0" anchor="b">
                    <a:solidFill>
                      <a:schemeClr val="bg1"/>
                    </a:solidFill>
                  </a:tcPr>
                </a:tc>
                <a:extLst>
                  <a:ext uri="{0D108BD9-81ED-4DB2-BD59-A6C34878D82A}">
                    <a16:rowId xmlns:a16="http://schemas.microsoft.com/office/drawing/2014/main" val="3468221397"/>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397.00</a:t>
                      </a:r>
                    </a:p>
                  </a:txBody>
                  <a:tcPr marL="9525" marR="9525" marT="9525" marB="0" anchor="b">
                    <a:solidFill>
                      <a:schemeClr val="bg1"/>
                    </a:solidFill>
                  </a:tcPr>
                </a:tc>
                <a:extLst>
                  <a:ext uri="{0D108BD9-81ED-4DB2-BD59-A6C34878D82A}">
                    <a16:rowId xmlns:a16="http://schemas.microsoft.com/office/drawing/2014/main" val="427782892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173.50</a:t>
                      </a:r>
                    </a:p>
                  </a:txBody>
                  <a:tcPr marL="9525" marR="9525" marT="9525" marB="0" anchor="b">
                    <a:solidFill>
                      <a:schemeClr val="bg1"/>
                    </a:solidFill>
                  </a:tcPr>
                </a:tc>
                <a:extLst>
                  <a:ext uri="{0D108BD9-81ED-4DB2-BD59-A6C34878D82A}">
                    <a16:rowId xmlns:a16="http://schemas.microsoft.com/office/drawing/2014/main" val="3108469039"/>
                  </a:ext>
                </a:extLst>
              </a:tr>
            </a:tbl>
          </a:graphicData>
        </a:graphic>
      </p:graphicFrame>
      <p:grpSp>
        <p:nvGrpSpPr>
          <p:cNvPr id="8" name="Group 7">
            <a:extLst>
              <a:ext uri="{FF2B5EF4-FFF2-40B4-BE49-F238E27FC236}">
                <a16:creationId xmlns:a16="http://schemas.microsoft.com/office/drawing/2014/main" id="{176EC143-F89F-999D-D43A-D95D4643AC9D}"/>
              </a:ext>
            </a:extLst>
          </p:cNvPr>
          <p:cNvGrpSpPr/>
          <p:nvPr/>
        </p:nvGrpSpPr>
        <p:grpSpPr>
          <a:xfrm>
            <a:off x="2876395" y="8002535"/>
            <a:ext cx="617917" cy="253916"/>
            <a:chOff x="952765" y="8189639"/>
            <a:chExt cx="617917" cy="253916"/>
          </a:xfrm>
        </p:grpSpPr>
        <p:sp>
          <p:nvSpPr>
            <p:cNvPr id="9" name="Oval 8">
              <a:extLst>
                <a:ext uri="{FF2B5EF4-FFF2-40B4-BE49-F238E27FC236}">
                  <a16:creationId xmlns:a16="http://schemas.microsoft.com/office/drawing/2014/main" id="{AEB401A6-5C2D-D915-3907-4D183895CDF1}"/>
                </a:ext>
              </a:extLst>
            </p:cNvPr>
            <p:cNvSpPr/>
            <p:nvPr/>
          </p:nvSpPr>
          <p:spPr>
            <a:xfrm>
              <a:off x="952765" y="8276695"/>
              <a:ext cx="91440" cy="91440"/>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4948C36D-6A3E-A4C1-0F17-62104806E086}"/>
                </a:ext>
              </a:extLst>
            </p:cNvPr>
            <p:cNvSpPr txBox="1"/>
            <p:nvPr/>
          </p:nvSpPr>
          <p:spPr>
            <a:xfrm>
              <a:off x="1015329" y="8189639"/>
              <a:ext cx="555353" cy="253916"/>
            </a:xfrm>
            <a:prstGeom prst="rect">
              <a:avLst/>
            </a:prstGeom>
            <a:noFill/>
          </p:spPr>
          <p:txBody>
            <a:bodyPr wrap="square" rtlCol="0">
              <a:spAutoFit/>
            </a:bodyPr>
            <a:lstStyle/>
            <a:p>
              <a:r>
                <a:rPr lang="en-US" sz="1050"/>
                <a:t>2023</a:t>
              </a:r>
            </a:p>
          </p:txBody>
        </p:sp>
      </p:grpSp>
      <p:grpSp>
        <p:nvGrpSpPr>
          <p:cNvPr id="11" name="Group 10">
            <a:extLst>
              <a:ext uri="{FF2B5EF4-FFF2-40B4-BE49-F238E27FC236}">
                <a16:creationId xmlns:a16="http://schemas.microsoft.com/office/drawing/2014/main" id="{83A13A90-0FFB-3B4D-F730-1A6B0CAA123B}"/>
              </a:ext>
            </a:extLst>
          </p:cNvPr>
          <p:cNvGrpSpPr/>
          <p:nvPr/>
        </p:nvGrpSpPr>
        <p:grpSpPr>
          <a:xfrm>
            <a:off x="3578778" y="8002748"/>
            <a:ext cx="617916" cy="253916"/>
            <a:chOff x="952765" y="8355911"/>
            <a:chExt cx="617916" cy="253916"/>
          </a:xfrm>
        </p:grpSpPr>
        <p:sp>
          <p:nvSpPr>
            <p:cNvPr id="12" name="Oval 11">
              <a:extLst>
                <a:ext uri="{FF2B5EF4-FFF2-40B4-BE49-F238E27FC236}">
                  <a16:creationId xmlns:a16="http://schemas.microsoft.com/office/drawing/2014/main" id="{D1D07E3E-5A67-BAF8-BBA0-DCFEF9A2710D}"/>
                </a:ext>
              </a:extLst>
            </p:cNvPr>
            <p:cNvSpPr/>
            <p:nvPr/>
          </p:nvSpPr>
          <p:spPr>
            <a:xfrm>
              <a:off x="952765" y="8440346"/>
              <a:ext cx="91440" cy="91440"/>
            </a:xfrm>
            <a:prstGeom prst="ellipse">
              <a:avLst/>
            </a:prstGeom>
            <a:solidFill>
              <a:srgbClr val="29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Box 12">
              <a:extLst>
                <a:ext uri="{FF2B5EF4-FFF2-40B4-BE49-F238E27FC236}">
                  <a16:creationId xmlns:a16="http://schemas.microsoft.com/office/drawing/2014/main" id="{DD2B20AC-1F60-94A9-44B8-418847720D88}"/>
                </a:ext>
              </a:extLst>
            </p:cNvPr>
            <p:cNvSpPr txBox="1"/>
            <p:nvPr/>
          </p:nvSpPr>
          <p:spPr>
            <a:xfrm>
              <a:off x="1015329" y="8355911"/>
              <a:ext cx="555352" cy="253916"/>
            </a:xfrm>
            <a:prstGeom prst="rect">
              <a:avLst/>
            </a:prstGeom>
            <a:noFill/>
          </p:spPr>
          <p:txBody>
            <a:bodyPr wrap="square" rtlCol="0">
              <a:spAutoFit/>
            </a:bodyPr>
            <a:lstStyle/>
            <a:p>
              <a:r>
                <a:rPr lang="en-US" sz="1050"/>
                <a:t>2024</a:t>
              </a:r>
            </a:p>
          </p:txBody>
        </p:sp>
      </p:grpSp>
      <p:pic>
        <p:nvPicPr>
          <p:cNvPr id="17" name="Picture 16" descr="A graph with text and numbers&#10;&#10;Description automatically generated with medium confidence">
            <a:extLst>
              <a:ext uri="{FF2B5EF4-FFF2-40B4-BE49-F238E27FC236}">
                <a16:creationId xmlns:a16="http://schemas.microsoft.com/office/drawing/2014/main" id="{A372AB4D-7A42-CD39-47E1-4792085FC448}"/>
              </a:ext>
            </a:extLst>
          </p:cNvPr>
          <p:cNvPicPr>
            <a:picLocks noChangeAspect="1"/>
          </p:cNvPicPr>
          <p:nvPr/>
        </p:nvPicPr>
        <p:blipFill>
          <a:blip r:embed="rId3"/>
          <a:srcRect l="23846" t="5452" r="2840" b="8281"/>
          <a:stretch/>
        </p:blipFill>
        <p:spPr>
          <a:xfrm>
            <a:off x="1217668" y="3940997"/>
            <a:ext cx="4418844" cy="3770899"/>
          </a:xfrm>
          <a:prstGeom prst="rect">
            <a:avLst/>
          </a:prstGeom>
        </p:spPr>
      </p:pic>
      <p:sp>
        <p:nvSpPr>
          <p:cNvPr id="18" name="TextBox 17">
            <a:extLst>
              <a:ext uri="{FF2B5EF4-FFF2-40B4-BE49-F238E27FC236}">
                <a16:creationId xmlns:a16="http://schemas.microsoft.com/office/drawing/2014/main" id="{88FAE979-8A33-1CA4-C811-0A6D35C30154}"/>
              </a:ext>
            </a:extLst>
          </p:cNvPr>
          <p:cNvSpPr txBox="1"/>
          <p:nvPr/>
        </p:nvSpPr>
        <p:spPr>
          <a:xfrm>
            <a:off x="377354" y="3529463"/>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a:latin typeface="Franklin Gothic Medium" panose="020B0603020102020204" pitchFamily="34" charset="0"/>
                <a:ea typeface="+mj-ea"/>
                <a:cs typeface="+mj-cs"/>
              </a:rPr>
              <a:t>Figure 5. Number of Credits Awarded by Credit Type</a:t>
            </a:r>
          </a:p>
        </p:txBody>
      </p:sp>
    </p:spTree>
    <p:extLst>
      <p:ext uri="{BB962C8B-B14F-4D97-AF65-F5344CB8AC3E}">
        <p14:creationId xmlns:p14="http://schemas.microsoft.com/office/powerpoint/2010/main" val="199260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941832"/>
            <a:ext cx="6858000" cy="3102594"/>
          </a:xfrm>
        </p:spPr>
        <p:txBody>
          <a:bodyPr/>
          <a:lstStyle/>
          <a:p>
            <a:pPr marL="7938" indent="0">
              <a:lnSpc>
                <a:spcPct val="110000"/>
              </a:lnSpc>
              <a:buNone/>
            </a:pPr>
            <a:r>
              <a:rPr lang="en-US" sz="1230" spc="10">
                <a:latin typeface="+mn-lt"/>
              </a:rPr>
              <a:t>In CY24, CEPO strengthened its brand by honing its messaging, </a:t>
            </a:r>
            <a:r>
              <a:rPr lang="en-US" sz="1230" spc="10"/>
              <a:t>optimizing communication channels, and redesigning its website and </a:t>
            </a:r>
            <a:r>
              <a:rPr lang="en-US" sz="1230" spc="10">
                <a:latin typeface="+mn-lt"/>
              </a:rPr>
              <a:t>key marketing materials</a:t>
            </a:r>
            <a:r>
              <a:rPr lang="en-US" sz="1230" spc="10"/>
              <a:t> </a:t>
            </a:r>
            <a:r>
              <a:rPr lang="en-US" sz="1230" spc="10">
                <a:latin typeface="+mn-lt"/>
              </a:rPr>
              <a:t>to cultivate engagement in lifelong learning</a:t>
            </a:r>
            <a:r>
              <a:rPr lang="en-US" sz="1230" spc="10"/>
              <a:t>. </a:t>
            </a:r>
            <a:endParaRPr lang="en-US" sz="1230" spc="10">
              <a:latin typeface="+mn-lt"/>
            </a:endParaRPr>
          </a:p>
          <a:p>
            <a:endParaRPr lang="en-US" sz="1230"/>
          </a:p>
        </p:txBody>
      </p:sp>
      <p:sp>
        <p:nvSpPr>
          <p:cNvPr id="39" name="Title 38">
            <a:extLst>
              <a:ext uri="{FF2B5EF4-FFF2-40B4-BE49-F238E27FC236}">
                <a16:creationId xmlns:a16="http://schemas.microsoft.com/office/drawing/2014/main" id="{54F9C4A3-6259-B9E2-8202-0AFDD766EC7C}"/>
              </a:ext>
            </a:extLst>
          </p:cNvPr>
          <p:cNvSpPr>
            <a:spLocks noGrp="1"/>
          </p:cNvSpPr>
          <p:nvPr>
            <p:ph type="title"/>
          </p:nvPr>
        </p:nvSpPr>
        <p:spPr>
          <a:xfrm>
            <a:off x="0" y="502920"/>
            <a:ext cx="6858000" cy="479238"/>
          </a:xfrm>
        </p:spPr>
        <p:txBody>
          <a:bodyPr/>
          <a:lstStyle/>
          <a:p>
            <a:r>
              <a:rPr lang="en-US" b="0">
                <a:solidFill>
                  <a:srgbClr val="0D57B0"/>
                </a:solidFill>
                <a:latin typeface="Franklin Gothic Demi" panose="020B0703020102020204" pitchFamily="34" charset="0"/>
              </a:rPr>
              <a:t>Marketing and Outreach</a:t>
            </a:r>
            <a:endParaRPr lang="en-US" sz="2000" b="0">
              <a:latin typeface="Franklin Gothic Demi" panose="020B0703020102020204" pitchFamily="34" charset="0"/>
            </a:endParaRPr>
          </a:p>
        </p:txBody>
      </p:sp>
      <p:sp>
        <p:nvSpPr>
          <p:cNvPr id="9" name="Rectangle 8">
            <a:extLst>
              <a:ext uri="{FF2B5EF4-FFF2-40B4-BE49-F238E27FC236}">
                <a16:creationId xmlns:a16="http://schemas.microsoft.com/office/drawing/2014/main" id="{09A86A00-E1A6-6647-722B-050B4A12497E}"/>
              </a:ext>
            </a:extLst>
          </p:cNvPr>
          <p:cNvSpPr/>
          <p:nvPr/>
        </p:nvSpPr>
        <p:spPr>
          <a:xfrm>
            <a:off x="310390" y="4554080"/>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Branding</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panose="020B0603020102020204" pitchFamily="34" charset="0"/>
              </a:rPr>
              <a:t>Refining CEPO’s mission and messaging</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pitchFamily="34" charset="0"/>
                <a:ea typeface="+mn-ea"/>
                <a:cs typeface="+mn-cs"/>
              </a:rPr>
              <a:t>As an education-focused organization, CEPO modified its messaging and mission statement to highlight the program’s expected results in terms of changes in healthcare teams’ skills/strategy.</a:t>
            </a:r>
          </a:p>
        </p:txBody>
      </p:sp>
      <p:sp>
        <p:nvSpPr>
          <p:cNvPr id="11" name="Rectangle 10">
            <a:extLst>
              <a:ext uri="{FF2B5EF4-FFF2-40B4-BE49-F238E27FC236}">
                <a16:creationId xmlns:a16="http://schemas.microsoft.com/office/drawing/2014/main" id="{E66EE92D-0027-B17C-7298-ACE378D8F272}"/>
              </a:ext>
            </a:extLst>
          </p:cNvPr>
          <p:cNvSpPr/>
          <p:nvPr/>
        </p:nvSpPr>
        <p:spPr>
          <a:xfrm>
            <a:off x="3514465" y="4554080"/>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Outreach</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panose="020B0603020102020204" pitchFamily="34" charset="0"/>
              </a:rPr>
              <a:t>Expanding communication channels</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pitchFamily="34" charset="0"/>
                <a:ea typeface="+mn-ea"/>
                <a:cs typeface="+mn-cs"/>
              </a:rPr>
              <a:t>CEPO added thousands of healthcare practitioners to its email distribution list while making it easier for continuing education seekers to sign up for CEPO’s monthly CE newsletter directly from the website.</a:t>
            </a:r>
          </a:p>
        </p:txBody>
      </p:sp>
      <p:sp>
        <p:nvSpPr>
          <p:cNvPr id="12" name="Rectangle 11">
            <a:extLst>
              <a:ext uri="{FF2B5EF4-FFF2-40B4-BE49-F238E27FC236}">
                <a16:creationId xmlns:a16="http://schemas.microsoft.com/office/drawing/2014/main" id="{A891A114-6049-D385-8661-7F547E5BFF13}"/>
              </a:ext>
            </a:extLst>
          </p:cNvPr>
          <p:cNvSpPr/>
          <p:nvPr/>
        </p:nvSpPr>
        <p:spPr>
          <a:xfrm>
            <a:off x="310390" y="6285457"/>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Design</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panose="020B0603020102020204" pitchFamily="34" charset="0"/>
              </a:rPr>
              <a:t>Modernizing marketing collateral</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pitchFamily="34" charset="0"/>
                <a:ea typeface="+mn-ea"/>
                <a:cs typeface="+mn-cs"/>
              </a:rPr>
              <a:t>CEPO revamped the design of its marketing materials, including the monthly newsletter and marketing emails, to increase readability and engagement. </a:t>
            </a:r>
          </a:p>
        </p:txBody>
      </p:sp>
      <p:sp>
        <p:nvSpPr>
          <p:cNvPr id="13" name="Rectangle 12">
            <a:extLst>
              <a:ext uri="{FF2B5EF4-FFF2-40B4-BE49-F238E27FC236}">
                <a16:creationId xmlns:a16="http://schemas.microsoft.com/office/drawing/2014/main" id="{45061CB1-385B-3610-46AD-4891F6472F6B}"/>
              </a:ext>
            </a:extLst>
          </p:cNvPr>
          <p:cNvSpPr/>
          <p:nvPr/>
        </p:nvSpPr>
        <p:spPr>
          <a:xfrm>
            <a:off x="3514465" y="6285457"/>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bIns="45720" rtlCol="0" anchor="t"/>
          <a:lstStyle/>
          <a:p>
            <a:pPr>
              <a:spcBef>
                <a:spcPts val="500"/>
              </a:spcBef>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User Interface/User Experience</a:t>
            </a:r>
            <a:br>
              <a:rPr lang="en-US" sz="1200">
                <a:solidFill>
                  <a:srgbClr val="000000"/>
                </a:solidFill>
                <a:latin typeface="Franklin Gothic Demi" panose="020B0703020102020204" pitchFamily="34" charset="0"/>
              </a:rPr>
            </a:b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(UI/UX)</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a:rPr>
              <a:t>Streamlining access to continuing education</a:t>
            </a:r>
            <a:endParaRPr lang="en-US" sz="1100" b="0" i="0" u="none" strike="noStrike" kern="1200" cap="none" spc="10" normalizeH="0" noProof="0">
              <a:ln>
                <a:noFill/>
              </a:ln>
              <a:solidFill>
                <a:srgbClr val="0D57B0"/>
              </a:solidFill>
              <a:effectLst/>
              <a:uLnTx/>
              <a:uFillTx/>
              <a:latin typeface="Franklin Gothic Medium"/>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a:rPr>
              <a:t>CEPO developed a sleeker user interface for its CE website to ease registration and simplify the process for claiming continuing education credits.</a:t>
            </a:r>
          </a:p>
        </p:txBody>
      </p:sp>
      <p:pic>
        <p:nvPicPr>
          <p:cNvPr id="15" name="Graphic 14" descr="Badge Tm with solid fill">
            <a:extLst>
              <a:ext uri="{FF2B5EF4-FFF2-40B4-BE49-F238E27FC236}">
                <a16:creationId xmlns:a16="http://schemas.microsoft.com/office/drawing/2014/main" id="{0B2D3370-04A7-6787-872C-7599C4AEA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6474" y="4683374"/>
            <a:ext cx="392875" cy="392875"/>
          </a:xfrm>
          <a:prstGeom prst="rect">
            <a:avLst/>
          </a:prstGeom>
        </p:spPr>
      </p:pic>
      <p:pic>
        <p:nvPicPr>
          <p:cNvPr id="18" name="Graphic 17" descr="Envelope with solid fill">
            <a:extLst>
              <a:ext uri="{FF2B5EF4-FFF2-40B4-BE49-F238E27FC236}">
                <a16:creationId xmlns:a16="http://schemas.microsoft.com/office/drawing/2014/main" id="{CEA6F847-03B2-7007-E545-3FEB67775F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2246" y="4654500"/>
            <a:ext cx="392875" cy="392875"/>
          </a:xfrm>
          <a:prstGeom prst="rect">
            <a:avLst/>
          </a:prstGeom>
        </p:spPr>
      </p:pic>
      <p:pic>
        <p:nvPicPr>
          <p:cNvPr id="20" name="Graphic 19" descr="Web design with solid fill">
            <a:extLst>
              <a:ext uri="{FF2B5EF4-FFF2-40B4-BE49-F238E27FC236}">
                <a16:creationId xmlns:a16="http://schemas.microsoft.com/office/drawing/2014/main" id="{56044B24-01D7-1D4A-ED7F-978C39847D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0003" y="6343208"/>
            <a:ext cx="425118" cy="425118"/>
          </a:xfrm>
          <a:prstGeom prst="rect">
            <a:avLst/>
          </a:prstGeom>
        </p:spPr>
      </p:pic>
      <p:pic>
        <p:nvPicPr>
          <p:cNvPr id="23" name="Graphic 22" descr="Palette with solid fill">
            <a:extLst>
              <a:ext uri="{FF2B5EF4-FFF2-40B4-BE49-F238E27FC236}">
                <a16:creationId xmlns:a16="http://schemas.microsoft.com/office/drawing/2014/main" id="{01627B4D-65EF-82B8-53C6-C6F7EBE5C7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4204" y="6303181"/>
            <a:ext cx="465145" cy="465145"/>
          </a:xfrm>
          <a:prstGeom prst="rect">
            <a:avLst/>
          </a:prstGeom>
        </p:spPr>
      </p:pic>
      <p:pic>
        <p:nvPicPr>
          <p:cNvPr id="25" name="Picture 24">
            <a:extLst>
              <a:ext uri="{FF2B5EF4-FFF2-40B4-BE49-F238E27FC236}">
                <a16:creationId xmlns:a16="http://schemas.microsoft.com/office/drawing/2014/main" id="{ACEE8B3B-4DA4-DE9B-139B-D8B6E6422E6E}"/>
              </a:ext>
            </a:extLst>
          </p:cNvPr>
          <p:cNvPicPr>
            <a:picLocks noChangeAspect="1"/>
          </p:cNvPicPr>
          <p:nvPr/>
        </p:nvPicPr>
        <p:blipFill>
          <a:blip r:embed="rId12"/>
          <a:srcRect l="245"/>
          <a:stretch/>
        </p:blipFill>
        <p:spPr>
          <a:xfrm>
            <a:off x="4616583" y="1854511"/>
            <a:ext cx="1726268" cy="2496312"/>
          </a:xfrm>
          <a:prstGeom prst="rect">
            <a:avLst/>
          </a:prstGeom>
          <a:ln w="3175">
            <a:solidFill>
              <a:schemeClr val="bg2">
                <a:lumMod val="90000"/>
              </a:schemeClr>
            </a:solidFill>
          </a:ln>
        </p:spPr>
      </p:pic>
      <p:pic>
        <p:nvPicPr>
          <p:cNvPr id="28" name="Picture 27">
            <a:extLst>
              <a:ext uri="{FF2B5EF4-FFF2-40B4-BE49-F238E27FC236}">
                <a16:creationId xmlns:a16="http://schemas.microsoft.com/office/drawing/2014/main" id="{1F88D9D4-B17C-D51C-ED0B-3AF7BDDA99CC}"/>
              </a:ext>
            </a:extLst>
          </p:cNvPr>
          <p:cNvPicPr>
            <a:picLocks noChangeAspect="1"/>
          </p:cNvPicPr>
          <p:nvPr/>
        </p:nvPicPr>
        <p:blipFill>
          <a:blip r:embed="rId13"/>
          <a:stretch>
            <a:fillRect/>
          </a:stretch>
        </p:blipFill>
        <p:spPr>
          <a:xfrm>
            <a:off x="294269" y="1854511"/>
            <a:ext cx="3894298" cy="2496822"/>
          </a:xfrm>
          <a:prstGeom prst="rect">
            <a:avLst/>
          </a:prstGeom>
          <a:ln w="3175">
            <a:noFill/>
          </a:ln>
        </p:spPr>
      </p:pic>
      <p:sp>
        <p:nvSpPr>
          <p:cNvPr id="35" name="Rounded Rectangle 34">
            <a:extLst>
              <a:ext uri="{FF2B5EF4-FFF2-40B4-BE49-F238E27FC236}">
                <a16:creationId xmlns:a16="http://schemas.microsoft.com/office/drawing/2014/main" id="{231B97F3-116F-DEEA-CB0D-8BECCA4A3B80}"/>
              </a:ext>
            </a:extLst>
          </p:cNvPr>
          <p:cNvSpPr/>
          <p:nvPr/>
        </p:nvSpPr>
        <p:spPr>
          <a:xfrm>
            <a:off x="310390" y="8121049"/>
            <a:ext cx="1201703" cy="444884"/>
          </a:xfrm>
          <a:prstGeom prst="roundRect">
            <a:avLst>
              <a:gd name="adj" fmla="val 50000"/>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Franklin Gothic Demi" panose="020B0703020102020204" pitchFamily="34" charset="0"/>
              </a:rPr>
              <a:t>11,537</a:t>
            </a:r>
            <a:endParaRPr kumimoji="0" lang="en-US" sz="1600" i="0" u="none" strike="noStrike" kern="1200" cap="none" spc="0" normalizeH="0" baseline="0" noProof="0">
              <a:ln>
                <a:noFill/>
              </a:ln>
              <a:solidFill>
                <a:prstClr val="black"/>
              </a:solidFill>
              <a:effectLst/>
              <a:uLnTx/>
              <a:uFillTx/>
              <a:latin typeface="Franklin Gothic Demi" panose="020B0703020102020204" pitchFamily="34" charset="0"/>
            </a:endParaRPr>
          </a:p>
        </p:txBody>
      </p:sp>
      <p:sp>
        <p:nvSpPr>
          <p:cNvPr id="36" name="Rounded Rectangle 35">
            <a:extLst>
              <a:ext uri="{FF2B5EF4-FFF2-40B4-BE49-F238E27FC236}">
                <a16:creationId xmlns:a16="http://schemas.microsoft.com/office/drawing/2014/main" id="{3B87CC05-6DB0-4689-FA81-DA1AC2197E65}"/>
              </a:ext>
            </a:extLst>
          </p:cNvPr>
          <p:cNvSpPr/>
          <p:nvPr/>
        </p:nvSpPr>
        <p:spPr>
          <a:xfrm>
            <a:off x="1512094" y="7996358"/>
            <a:ext cx="1841843" cy="69426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Franklin Gothic Book" panose="020B0503020102020204"/>
                <a:ea typeface="+mn-ea"/>
                <a:cs typeface="+mn-cs"/>
              </a:rPr>
              <a:t>User profiles created on the CE website</a:t>
            </a:r>
          </a:p>
        </p:txBody>
      </p:sp>
      <p:sp>
        <p:nvSpPr>
          <p:cNvPr id="37" name="Rounded Rectangle 36">
            <a:extLst>
              <a:ext uri="{FF2B5EF4-FFF2-40B4-BE49-F238E27FC236}">
                <a16:creationId xmlns:a16="http://schemas.microsoft.com/office/drawing/2014/main" id="{D5B0380D-3E33-B834-05A2-3BACE8B81893}"/>
              </a:ext>
            </a:extLst>
          </p:cNvPr>
          <p:cNvSpPr/>
          <p:nvPr/>
        </p:nvSpPr>
        <p:spPr>
          <a:xfrm>
            <a:off x="3514465" y="8121049"/>
            <a:ext cx="1201703" cy="444884"/>
          </a:xfrm>
          <a:prstGeom prst="roundRect">
            <a:avLst>
              <a:gd name="adj" fmla="val 50000"/>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Franklin Gothic Demi" panose="020B0703020102020204" pitchFamily="34" charset="0"/>
              </a:rPr>
              <a:t>8,594</a:t>
            </a:r>
            <a:endParaRPr kumimoji="0" lang="en-US" sz="1600" i="0" u="none" strike="noStrike" kern="1200" cap="none" spc="0" normalizeH="0" baseline="0" noProof="0">
              <a:ln>
                <a:noFill/>
              </a:ln>
              <a:solidFill>
                <a:prstClr val="black"/>
              </a:solidFill>
              <a:effectLst/>
              <a:uLnTx/>
              <a:uFillTx/>
              <a:latin typeface="Franklin Gothic Demi" panose="020B0703020102020204" pitchFamily="34" charset="0"/>
            </a:endParaRPr>
          </a:p>
        </p:txBody>
      </p:sp>
      <p:sp>
        <p:nvSpPr>
          <p:cNvPr id="38" name="Rounded Rectangle 37">
            <a:extLst>
              <a:ext uri="{FF2B5EF4-FFF2-40B4-BE49-F238E27FC236}">
                <a16:creationId xmlns:a16="http://schemas.microsoft.com/office/drawing/2014/main" id="{20E64A0B-8E7E-56F9-2AD7-CD222B6AE49D}"/>
              </a:ext>
            </a:extLst>
          </p:cNvPr>
          <p:cNvSpPr/>
          <p:nvPr/>
        </p:nvSpPr>
        <p:spPr>
          <a:xfrm>
            <a:off x="4716169" y="7996358"/>
            <a:ext cx="1841844" cy="69426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Franklin Gothic Book" panose="020B0503020102020204"/>
                <a:ea typeface="+mn-ea"/>
                <a:cs typeface="+mn-cs"/>
              </a:rPr>
              <a:t>Emails added to the CE distribution list</a:t>
            </a:r>
          </a:p>
        </p:txBody>
      </p:sp>
    </p:spTree>
    <p:extLst>
      <p:ext uri="{BB962C8B-B14F-4D97-AF65-F5344CB8AC3E}">
        <p14:creationId xmlns:p14="http://schemas.microsoft.com/office/powerpoint/2010/main" val="368295338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8DC3C-EBA9-052E-FF6B-A199862AE26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AF00DD0-F4DB-8D56-2A9E-3BC0EA3230D9}"/>
              </a:ext>
            </a:extLst>
          </p:cNvPr>
          <p:cNvSpPr txBox="1"/>
          <p:nvPr/>
        </p:nvSpPr>
        <p:spPr>
          <a:xfrm>
            <a:off x="3601619" y="1014243"/>
            <a:ext cx="3246120" cy="1195455"/>
          </a:xfrm>
          <a:prstGeom prst="rect">
            <a:avLst/>
          </a:prstGeom>
          <a:noFill/>
        </p:spPr>
        <p:txBody>
          <a:bodyPr wrap="square" rIns="182880" rtlCol="0">
            <a:spAutoFit/>
          </a:bodyPr>
          <a:lstStyle/>
          <a:p>
            <a:pPr marL="111125">
              <a:lnSpc>
                <a:spcPct val="110000"/>
              </a:lnSpc>
              <a:spcAft>
                <a:spcPts val="600"/>
              </a:spcAft>
              <a:buSzPct val="125000"/>
            </a:pPr>
            <a:r>
              <a:rPr lang="en-US" sz="1100">
                <a:solidFill>
                  <a:prstClr val="black"/>
                </a:solidFill>
                <a:latin typeface="Franklin Gothic Book" panose="020B0503020102020204"/>
              </a:rPr>
              <a:t>Maintained effective two-way communication with Vision Center of Excellence (VCE), Traumatic Brain Center of Excellence (</a:t>
            </a:r>
            <a:r>
              <a:rPr lang="en-US" sz="1100" err="1">
                <a:solidFill>
                  <a:prstClr val="black"/>
                </a:solidFill>
                <a:latin typeface="Franklin Gothic Book" panose="020B0503020102020204"/>
              </a:rPr>
              <a:t>TBICoE</a:t>
            </a:r>
            <a:r>
              <a:rPr lang="en-US" sz="1100">
                <a:solidFill>
                  <a:prstClr val="black"/>
                </a:solidFill>
                <a:latin typeface="Franklin Gothic Book" panose="020B0503020102020204"/>
              </a:rPr>
              <a:t>) and Military Medical Library (MML) to obtain announcements for CEPO looping slides and share CCSS flyers to increase engagement</a:t>
            </a:r>
          </a:p>
        </p:txBody>
      </p:sp>
      <p:sp>
        <p:nvSpPr>
          <p:cNvPr id="8" name="TextBox 7">
            <a:extLst>
              <a:ext uri="{FF2B5EF4-FFF2-40B4-BE49-F238E27FC236}">
                <a16:creationId xmlns:a16="http://schemas.microsoft.com/office/drawing/2014/main" id="{FB6A73A7-8B1B-E8BC-5280-26DCA8E25689}"/>
              </a:ext>
            </a:extLst>
          </p:cNvPr>
          <p:cNvSpPr txBox="1"/>
          <p:nvPr/>
        </p:nvSpPr>
        <p:spPr>
          <a:xfrm>
            <a:off x="3594021" y="2235348"/>
            <a:ext cx="3253718" cy="1009251"/>
          </a:xfrm>
          <a:prstGeom prst="rect">
            <a:avLst/>
          </a:prstGeom>
          <a:noFill/>
        </p:spPr>
        <p:txBody>
          <a:bodyPr wrap="square" rtlCol="0">
            <a:spAutoFit/>
          </a:bodyPr>
          <a:lstStyle/>
          <a:p>
            <a:pPr marL="111125">
              <a:lnSpc>
                <a:spcPct val="110000"/>
              </a:lnSpc>
              <a:spcAft>
                <a:spcPts val="600"/>
              </a:spcAft>
              <a:buSzPct val="125000"/>
            </a:pPr>
            <a:r>
              <a:rPr lang="en-US" sz="1100">
                <a:solidFill>
                  <a:prstClr val="black"/>
                </a:solidFill>
                <a:latin typeface="Franklin Gothic Book" panose="020B0503020102020204"/>
              </a:rPr>
              <a:t>Collaborated with DHA teams for the DHA Network and MTF Directors Symposium, the Annual Ethics Training, the CMO/CNO/CDO Training, and the Joint Medical Executive Skills Program (JMESP) refresh</a:t>
            </a:r>
          </a:p>
        </p:txBody>
      </p:sp>
      <p:sp>
        <p:nvSpPr>
          <p:cNvPr id="2" name="Title 1">
            <a:extLst>
              <a:ext uri="{FF2B5EF4-FFF2-40B4-BE49-F238E27FC236}">
                <a16:creationId xmlns:a16="http://schemas.microsoft.com/office/drawing/2014/main" id="{BFBF3159-EBB8-134C-C07D-D3AFD41D4494}"/>
              </a:ext>
            </a:extLst>
          </p:cNvPr>
          <p:cNvSpPr>
            <a:spLocks noGrp="1"/>
          </p:cNvSpPr>
          <p:nvPr>
            <p:ph type="title"/>
          </p:nvPr>
        </p:nvSpPr>
        <p:spPr/>
        <p:txBody>
          <a:bodyPr/>
          <a:lstStyle/>
          <a:p>
            <a:r>
              <a:rPr lang="en-US" sz="2400" b="0" dirty="0">
                <a:solidFill>
                  <a:srgbClr val="0D57B0"/>
                </a:solidFill>
                <a:latin typeface="Franklin Gothic Demi" panose="020B0703020102020204" pitchFamily="34" charset="0"/>
              </a:rPr>
              <a:t>Collaboration with our Partners</a:t>
            </a:r>
            <a:endParaRPr lang="en-US" b="0" dirty="0">
              <a:latin typeface="Franklin Gothic Demi" panose="020B0703020102020204" pitchFamily="34" charset="0"/>
            </a:endParaRPr>
          </a:p>
        </p:txBody>
      </p:sp>
      <p:sp>
        <p:nvSpPr>
          <p:cNvPr id="10" name="Title 1">
            <a:extLst>
              <a:ext uri="{FF2B5EF4-FFF2-40B4-BE49-F238E27FC236}">
                <a16:creationId xmlns:a16="http://schemas.microsoft.com/office/drawing/2014/main" id="{C5DFC7EA-404F-1FAB-1313-D31268BC4220}"/>
              </a:ext>
            </a:extLst>
          </p:cNvPr>
          <p:cNvSpPr txBox="1">
            <a:spLocks/>
          </p:cNvSpPr>
          <p:nvPr/>
        </p:nvSpPr>
        <p:spPr>
          <a:xfrm>
            <a:off x="0" y="3273754"/>
            <a:ext cx="6858000" cy="479238"/>
          </a:xfrm>
          <a:prstGeom prst="rect">
            <a:avLst/>
          </a:prstGeom>
        </p:spPr>
        <p:txBody>
          <a:bodyPr vert="horz" lIns="36576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l" defTabSz="685800" rtl="0" eaLnBrk="1" fontAlgn="auto" latinLnBrk="0" hangingPunct="1">
              <a:lnSpc>
                <a:spcPct val="120000"/>
              </a:lnSpc>
              <a:spcBef>
                <a:spcPct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Demi" panose="020B0703020102020204" pitchFamily="34" charset="0"/>
              </a:rPr>
              <a:t>Partnership Spotlight</a:t>
            </a: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D57B0"/>
                </a:solidFill>
                <a:effectLst/>
                <a:uLnTx/>
                <a:uFillTx/>
                <a:latin typeface="+mn-lt"/>
                <a:ea typeface="+mj-ea"/>
                <a:cs typeface="+mj-cs"/>
              </a:rPr>
              <a:t>Department of Veterans Affairs</a:t>
            </a:r>
          </a:p>
        </p:txBody>
      </p:sp>
      <p:pic>
        <p:nvPicPr>
          <p:cNvPr id="22" name="Picture 21">
            <a:extLst>
              <a:ext uri="{FF2B5EF4-FFF2-40B4-BE49-F238E27FC236}">
                <a16:creationId xmlns:a16="http://schemas.microsoft.com/office/drawing/2014/main" id="{E1228FC2-E2DB-E7EB-86C4-2D96D519C1E8}"/>
              </a:ext>
            </a:extLst>
          </p:cNvPr>
          <p:cNvPicPr>
            <a:picLocks noChangeAspect="1"/>
          </p:cNvPicPr>
          <p:nvPr/>
        </p:nvPicPr>
        <p:blipFill>
          <a:blip r:embed="rId4"/>
          <a:stretch>
            <a:fillRect/>
          </a:stretch>
        </p:blipFill>
        <p:spPr>
          <a:xfrm>
            <a:off x="365947" y="5268773"/>
            <a:ext cx="839687" cy="839687"/>
          </a:xfrm>
          <a:prstGeom prst="rect">
            <a:avLst/>
          </a:prstGeom>
        </p:spPr>
      </p:pic>
      <p:sp>
        <p:nvSpPr>
          <p:cNvPr id="24" name="Text Placeholder 2">
            <a:extLst>
              <a:ext uri="{FF2B5EF4-FFF2-40B4-BE49-F238E27FC236}">
                <a16:creationId xmlns:a16="http://schemas.microsoft.com/office/drawing/2014/main" id="{BD55F220-310F-5E05-A86F-904E09B98453}"/>
              </a:ext>
            </a:extLst>
          </p:cNvPr>
          <p:cNvSpPr txBox="1">
            <a:spLocks/>
          </p:cNvSpPr>
          <p:nvPr/>
        </p:nvSpPr>
        <p:spPr>
          <a:xfrm>
            <a:off x="1205633" y="3864708"/>
            <a:ext cx="5642105" cy="2384123"/>
          </a:xfrm>
          <a:prstGeom prst="rect">
            <a:avLst/>
          </a:prstGeom>
        </p:spPr>
        <p:txBody>
          <a:bodyPr vert="horz" lIns="182880" tIns="45720" rIns="365760" bIns="45720" numCol="1" rtlCol="0">
            <a:noAutofit/>
          </a:bodyPr>
          <a:lstStyle>
            <a:lvl1pPr marL="7938" indent="0" algn="l" defTabSz="685800" rtl="0" eaLnBrk="1" latinLnBrk="0" hangingPunct="1">
              <a:lnSpc>
                <a:spcPct val="130000"/>
              </a:lnSpc>
              <a:spcBef>
                <a:spcPts val="750"/>
              </a:spcBef>
              <a:buSzPct val="125000"/>
              <a:buFont typeface="System Font Regular"/>
              <a:buNone/>
              <a:tabLst/>
              <a:defRPr lang="en-US" sz="1250" kern="1200" dirty="0">
                <a:solidFill>
                  <a:schemeClr val="tx1"/>
                </a:solidFill>
                <a:latin typeface="+mn-lt"/>
                <a:ea typeface="+mn-ea"/>
                <a:cs typeface="+mn-cs"/>
              </a:defRPr>
            </a:lvl1pPr>
            <a:lvl2pPr marL="914400"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2pPr>
            <a:lvl3pPr marL="1490663"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3pPr>
            <a:lvl4pPr marL="2058988"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4pPr>
            <a:lvl5pPr marL="2746375"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7938" marR="0" lvl="0" indent="0" algn="l" defTabSz="685800" rtl="0" eaLnBrk="1" fontAlgn="auto" latinLnBrk="0" hangingPunct="1">
              <a:lnSpc>
                <a:spcPct val="110000"/>
              </a:lnSpc>
              <a:spcBef>
                <a:spcPts val="0"/>
              </a:spcBef>
              <a:spcAft>
                <a:spcPts val="1200"/>
              </a:spcAft>
              <a:buClrTx/>
              <a:buSzPct val="125000"/>
              <a:buFont typeface="System Font Regular"/>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This year, the CEPO team continued its efforts to strengthen its partnership with the VA. </a:t>
            </a:r>
            <a:r>
              <a:rPr lang="en-US" sz="1100">
                <a:solidFill>
                  <a:prstClr val="black"/>
                </a:solidFill>
                <a:latin typeface="Franklin Gothic Book" panose="020B0503020102020204"/>
              </a:rPr>
              <a:t>Efforts</a:t>
            </a: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 included the successful closeout and completion of FY2024 Plan of POAMM for VA/DHA collaboration. A new POAMM for FY2025 was proposed by CEPO and VA, and it approved by the Healthcare Operations Business Line (HCOBL) in October. The new POAMM builds upon current collaborative activities to encourage VHA participation at CEPO events. Planned activities include coordinating with VHA partners to pick veteran-specific topics for future CCSS events, posting CEPO events on the VHA Institute for Learning, Education, and Development (ILEAD) website, and increasing the proportional number of VA attendees at CCSS events. </a:t>
            </a:r>
          </a:p>
          <a:p>
            <a:pPr marL="7938" marR="0" lvl="0" indent="0" algn="l" defTabSz="685800" rtl="0" eaLnBrk="1" fontAlgn="auto" latinLnBrk="0" hangingPunct="1">
              <a:lnSpc>
                <a:spcPct val="110000"/>
              </a:lnSpc>
              <a:spcBef>
                <a:spcPts val="0"/>
              </a:spcBef>
              <a:spcAft>
                <a:spcPts val="1200"/>
              </a:spcAft>
              <a:buClrTx/>
              <a:buSzPct val="125000"/>
              <a:buFont typeface="System Font Regular"/>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In continuation of its partnership with the VHA, CEPO supported six (6) focus groups throughout the year to obtain feedback on CCSS events. Our VHA partners led two focus groups in August. CEPO helped with outreach, developed a facilitator script, presented slides, and contributed to the focus group hot wash to discuss developments and participants’ feedback.</a:t>
            </a:r>
          </a:p>
        </p:txBody>
      </p:sp>
      <p:sp>
        <p:nvSpPr>
          <p:cNvPr id="26" name="TextBox 25">
            <a:extLst>
              <a:ext uri="{FF2B5EF4-FFF2-40B4-BE49-F238E27FC236}">
                <a16:creationId xmlns:a16="http://schemas.microsoft.com/office/drawing/2014/main" id="{4E15D3AF-B2F6-99EC-C7D4-3AC1FB963BED}"/>
              </a:ext>
            </a:extLst>
          </p:cNvPr>
          <p:cNvSpPr txBox="1"/>
          <p:nvPr/>
        </p:nvSpPr>
        <p:spPr>
          <a:xfrm>
            <a:off x="131532" y="986947"/>
            <a:ext cx="335348" cy="400110"/>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1</a:t>
            </a:r>
          </a:p>
        </p:txBody>
      </p:sp>
      <p:sp>
        <p:nvSpPr>
          <p:cNvPr id="27" name="TextBox 26">
            <a:extLst>
              <a:ext uri="{FF2B5EF4-FFF2-40B4-BE49-F238E27FC236}">
                <a16:creationId xmlns:a16="http://schemas.microsoft.com/office/drawing/2014/main" id="{B3AB4A86-D77E-235E-38E9-54A0B4C54293}"/>
              </a:ext>
            </a:extLst>
          </p:cNvPr>
          <p:cNvSpPr txBox="1"/>
          <p:nvPr/>
        </p:nvSpPr>
        <p:spPr>
          <a:xfrm>
            <a:off x="3493903" y="986947"/>
            <a:ext cx="38504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3</a:t>
            </a:r>
          </a:p>
        </p:txBody>
      </p:sp>
      <p:sp>
        <p:nvSpPr>
          <p:cNvPr id="29" name="TextBox 28">
            <a:extLst>
              <a:ext uri="{FF2B5EF4-FFF2-40B4-BE49-F238E27FC236}">
                <a16:creationId xmlns:a16="http://schemas.microsoft.com/office/drawing/2014/main" id="{72A04AA8-14A6-CE07-1CE1-126835961B75}"/>
              </a:ext>
            </a:extLst>
          </p:cNvPr>
          <p:cNvSpPr txBox="1"/>
          <p:nvPr/>
        </p:nvSpPr>
        <p:spPr>
          <a:xfrm>
            <a:off x="110693" y="2208052"/>
            <a:ext cx="335348" cy="400110"/>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2</a:t>
            </a:r>
          </a:p>
        </p:txBody>
      </p:sp>
      <p:sp>
        <p:nvSpPr>
          <p:cNvPr id="30" name="TextBox 29">
            <a:extLst>
              <a:ext uri="{FF2B5EF4-FFF2-40B4-BE49-F238E27FC236}">
                <a16:creationId xmlns:a16="http://schemas.microsoft.com/office/drawing/2014/main" id="{122D3F8D-5E46-AF27-E8D4-D037CCF28424}"/>
              </a:ext>
            </a:extLst>
          </p:cNvPr>
          <p:cNvSpPr txBox="1"/>
          <p:nvPr/>
        </p:nvSpPr>
        <p:spPr>
          <a:xfrm>
            <a:off x="3493903" y="2208052"/>
            <a:ext cx="33534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4</a:t>
            </a:r>
          </a:p>
        </p:txBody>
      </p:sp>
      <p:sp>
        <p:nvSpPr>
          <p:cNvPr id="31" name="Rounded Rectangle 30">
            <a:extLst>
              <a:ext uri="{FF2B5EF4-FFF2-40B4-BE49-F238E27FC236}">
                <a16:creationId xmlns:a16="http://schemas.microsoft.com/office/drawing/2014/main" id="{C07C4C86-797C-3146-30EB-4139E03C8C5C}"/>
              </a:ext>
            </a:extLst>
          </p:cNvPr>
          <p:cNvSpPr/>
          <p:nvPr/>
        </p:nvSpPr>
        <p:spPr>
          <a:xfrm>
            <a:off x="365947" y="7007288"/>
            <a:ext cx="6103293" cy="1633792"/>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57B0"/>
              </a:solidFill>
              <a:effectLst/>
              <a:uLnTx/>
              <a:uFillTx/>
              <a:latin typeface="GRAPHIK-SEMIBOLD" panose="020B0503030202060203" pitchFamily="34"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endParaRPr>
          </a:p>
          <a:p>
            <a:pPr marL="242888" marR="0" lvl="0" indent="-227013"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Continue to strengthen CEPO’s partnership with the VA by promoting educational content that’s relevant to </a:t>
            </a:r>
            <a:r>
              <a:rPr lang="en-US" sz="1100">
                <a:solidFill>
                  <a:prstClr val="black"/>
                </a:solidFill>
                <a:latin typeface="Franklin Gothic Book" panose="020B0503020102020204"/>
              </a:rPr>
              <a:t>VA</a:t>
            </a: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 practitioners and stakeholders</a:t>
            </a:r>
          </a:p>
          <a:p>
            <a:pPr marL="242888" marR="0" lvl="0" indent="-227013" algn="l" defTabSz="457200" rtl="0" eaLnBrk="1" fontAlgn="auto" latinLnBrk="0" hangingPunct="1">
              <a:lnSpc>
                <a:spcPct val="100000"/>
              </a:lnSpc>
              <a:spcBef>
                <a:spcPts val="0"/>
              </a:spcBef>
              <a:spcAft>
                <a:spcPts val="0"/>
              </a:spcAft>
              <a:buClrTx/>
              <a:buSzTx/>
              <a:buFont typeface="+mj-lt"/>
              <a:buAutoNum type="arabicPeriod"/>
              <a:tabLst/>
              <a:defRPr/>
            </a:pPr>
            <a:r>
              <a:rPr lang="en-US" sz="1100">
                <a:solidFill>
                  <a:prstClr val="black"/>
                </a:solidFill>
                <a:latin typeface="Franklin Gothic Book" panose="020B0503020102020204"/>
              </a:rPr>
              <a:t>Partner with subject matter experts from federal organizations (e.g., CDC, NIH, FDA, SAMHSA), Centers of Excellence, and academia for CCSS events, IPCE meetings, advertising CEPO services, etc.</a:t>
            </a:r>
            <a:endPar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32" name="Title 1">
            <a:extLst>
              <a:ext uri="{FF2B5EF4-FFF2-40B4-BE49-F238E27FC236}">
                <a16:creationId xmlns:a16="http://schemas.microsoft.com/office/drawing/2014/main" id="{D38B0352-2EF3-3FBF-464F-17E5E4E553DD}"/>
              </a:ext>
            </a:extLst>
          </p:cNvPr>
          <p:cNvSpPr txBox="1">
            <a:spLocks/>
          </p:cNvSpPr>
          <p:nvPr/>
        </p:nvSpPr>
        <p:spPr>
          <a:xfrm>
            <a:off x="365946" y="7102606"/>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500" b="0" i="0" u="none" strike="noStrike" kern="1200" cap="none" spc="0" normalizeH="0" baseline="0" noProof="0">
                <a:ln>
                  <a:noFill/>
                </a:ln>
                <a:solidFill>
                  <a:srgbClr val="0D57B0"/>
                </a:solidFill>
                <a:effectLst/>
                <a:uLnTx/>
                <a:uFillTx/>
                <a:latin typeface="Franklin Gothic Demi" panose="020B0703020102020204" pitchFamily="34" charset="0"/>
              </a:rPr>
              <a:t>Looking ahead to 2025…</a:t>
            </a:r>
          </a:p>
        </p:txBody>
      </p:sp>
      <p:grpSp>
        <p:nvGrpSpPr>
          <p:cNvPr id="34" name="Group 33">
            <a:extLst>
              <a:ext uri="{FF2B5EF4-FFF2-40B4-BE49-F238E27FC236}">
                <a16:creationId xmlns:a16="http://schemas.microsoft.com/office/drawing/2014/main" id="{14380437-5D20-3488-AD35-952B14980C82}"/>
              </a:ext>
            </a:extLst>
          </p:cNvPr>
          <p:cNvGrpSpPr/>
          <p:nvPr/>
        </p:nvGrpSpPr>
        <p:grpSpPr>
          <a:xfrm>
            <a:off x="365947" y="4136066"/>
            <a:ext cx="839687" cy="839687"/>
            <a:chOff x="365947" y="3889742"/>
            <a:chExt cx="839687" cy="839687"/>
          </a:xfrm>
        </p:grpSpPr>
        <p:pic>
          <p:nvPicPr>
            <p:cNvPr id="17" name="Graphic 16">
              <a:extLst>
                <a:ext uri="{FF2B5EF4-FFF2-40B4-BE49-F238E27FC236}">
                  <a16:creationId xmlns:a16="http://schemas.microsoft.com/office/drawing/2014/main" id="{D9BB8E6E-9A89-77C1-37F9-57E506E58812}"/>
                </a:ext>
              </a:extLst>
            </p:cNvPr>
            <p:cNvPicPr>
              <a:picLocks noChangeAspect="1"/>
            </p:cNvPicPr>
            <p:nvPr/>
          </p:nvPicPr>
          <p:blipFill>
            <a:blip r:embed="rId5">
              <a:extLst>
                <a:ext uri="{96DAC541-7B7A-43D3-8B79-37D633B846F1}">
                  <asvg:svgBlip xmlns:asvg="http://schemas.microsoft.com/office/drawing/2016/SVG/main" r:embed="rId6"/>
                </a:ext>
              </a:extLst>
            </a:blip>
            <a:srcRect l="6621" t="16469" r="6299" b="16241"/>
            <a:stretch/>
          </p:blipFill>
          <p:spPr>
            <a:xfrm>
              <a:off x="365947" y="3889742"/>
              <a:ext cx="839687" cy="839687"/>
            </a:xfrm>
            <a:prstGeom prst="rect">
              <a:avLst/>
            </a:prstGeom>
          </p:spPr>
        </p:pic>
        <p:sp>
          <p:nvSpPr>
            <p:cNvPr id="33" name="Rectangle 32">
              <a:extLst>
                <a:ext uri="{FF2B5EF4-FFF2-40B4-BE49-F238E27FC236}">
                  <a16:creationId xmlns:a16="http://schemas.microsoft.com/office/drawing/2014/main" id="{DAFBDA51-2D71-12D4-FA8E-AA48011BA79B}"/>
                </a:ext>
              </a:extLst>
            </p:cNvPr>
            <p:cNvSpPr/>
            <p:nvPr/>
          </p:nvSpPr>
          <p:spPr>
            <a:xfrm>
              <a:off x="1117600" y="4648200"/>
              <a:ext cx="63500" cy="57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sp>
        <p:nvSpPr>
          <p:cNvPr id="5" name="TextBox 4">
            <a:extLst>
              <a:ext uri="{FF2B5EF4-FFF2-40B4-BE49-F238E27FC236}">
                <a16:creationId xmlns:a16="http://schemas.microsoft.com/office/drawing/2014/main" id="{A1A90706-9AB5-E038-24A9-AD034584C41A}"/>
              </a:ext>
            </a:extLst>
          </p:cNvPr>
          <p:cNvSpPr txBox="1"/>
          <p:nvPr/>
        </p:nvSpPr>
        <p:spPr>
          <a:xfrm>
            <a:off x="347901" y="1014243"/>
            <a:ext cx="3246120" cy="1107996"/>
          </a:xfrm>
          <a:prstGeom prst="rect">
            <a:avLst/>
          </a:prstGeom>
          <a:noFill/>
        </p:spPr>
        <p:txBody>
          <a:bodyPr wrap="square" rtlCol="0">
            <a:spAutoFit/>
          </a:bodyPr>
          <a:lstStyle/>
          <a:p>
            <a:r>
              <a:rPr lang="en-US" sz="1100">
                <a:solidFill>
                  <a:prstClr val="black"/>
                </a:solidFill>
                <a:latin typeface="Franklin Gothic Book" panose="020B0503020102020204"/>
              </a:rPr>
              <a:t>Collaborated with DHA stakeholders, Network Education &amp; Training leads, and the Department of Veterans Affairs during the monthly IPCE meetings to provide accreditation updates, highlight upcoming events, and share special highlights from our stakeholders</a:t>
            </a:r>
          </a:p>
        </p:txBody>
      </p:sp>
      <p:sp>
        <p:nvSpPr>
          <p:cNvPr id="6" name="TextBox 5">
            <a:extLst>
              <a:ext uri="{FF2B5EF4-FFF2-40B4-BE49-F238E27FC236}">
                <a16:creationId xmlns:a16="http://schemas.microsoft.com/office/drawing/2014/main" id="{9418F259-AC13-E1A5-2D5A-1E5D0BEE2809}"/>
              </a:ext>
            </a:extLst>
          </p:cNvPr>
          <p:cNvSpPr txBox="1"/>
          <p:nvPr/>
        </p:nvSpPr>
        <p:spPr>
          <a:xfrm>
            <a:off x="242537" y="2235348"/>
            <a:ext cx="3246120" cy="823046"/>
          </a:xfrm>
          <a:prstGeom prst="rect">
            <a:avLst/>
          </a:prstGeom>
          <a:noFill/>
        </p:spPr>
        <p:txBody>
          <a:bodyPr wrap="square" rtlCol="0">
            <a:spAutoFit/>
          </a:bodyPr>
          <a:lstStyle/>
          <a:p>
            <a:pPr marL="111125">
              <a:lnSpc>
                <a:spcPct val="110000"/>
              </a:lnSpc>
              <a:buSzPct val="125000"/>
            </a:pPr>
            <a:r>
              <a:rPr lang="en-US" sz="1100">
                <a:solidFill>
                  <a:prstClr val="black"/>
                </a:solidFill>
                <a:latin typeface="Franklin Gothic Book" panose="020B0503020102020204"/>
              </a:rPr>
              <a:t>Collaborated with DHA Academy, </a:t>
            </a:r>
            <a:r>
              <a:rPr lang="en-US" sz="1100" err="1">
                <a:solidFill>
                  <a:prstClr val="black"/>
                </a:solidFill>
                <a:latin typeface="Franklin Gothic Book" panose="020B0503020102020204"/>
              </a:rPr>
              <a:t>CoE</a:t>
            </a:r>
            <a:r>
              <a:rPr lang="en-US" sz="1100">
                <a:solidFill>
                  <a:prstClr val="black"/>
                </a:solidFill>
                <a:latin typeface="Franklin Gothic Book" panose="020B0503020102020204"/>
              </a:rPr>
              <a:t>, and National Institutes of Health (NIH) stakeholders to support continuing education courses, such as CCSS events and content reviews</a:t>
            </a:r>
          </a:p>
        </p:txBody>
      </p:sp>
    </p:spTree>
    <p:extLst>
      <p:ext uri="{BB962C8B-B14F-4D97-AF65-F5344CB8AC3E}">
        <p14:creationId xmlns:p14="http://schemas.microsoft.com/office/powerpoint/2010/main" val="277325267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859944"/>
            <a:ext cx="6858000" cy="3102594"/>
          </a:xfrm>
        </p:spPr>
        <p:txBody>
          <a:bodyPr/>
          <a:lstStyle/>
          <a:p>
            <a:pPr>
              <a:lnSpc>
                <a:spcPct val="110000"/>
              </a:lnSpc>
            </a:pPr>
            <a:r>
              <a:rPr lang="en-US" sz="1200"/>
              <a:t>In 2024, CEPO provided event planning support spanning from attendee management, communication and outreach, logistical coordination, and on-site support. For the first time, CEPO utilized an event planning tool (CVENT) to assist with logistical components of event planning. This proved to be extremely helpful for the Network and MTF Directors Symposium from 23-27 September. The event planning tool streamlined the symposium’s logistics to support increased demands for various reports and information. </a:t>
            </a:r>
          </a:p>
          <a:p>
            <a:pPr marL="7938" indent="0">
              <a:lnSpc>
                <a:spcPct val="110000"/>
              </a:lnSpc>
              <a:buNone/>
            </a:pPr>
            <a:endParaRPr lang="en-US" sz="1250">
              <a:latin typeface="Graphik"/>
            </a:endParaRPr>
          </a:p>
        </p:txBody>
      </p:sp>
      <p:sp>
        <p:nvSpPr>
          <p:cNvPr id="39" name="Title 38">
            <a:extLst>
              <a:ext uri="{FF2B5EF4-FFF2-40B4-BE49-F238E27FC236}">
                <a16:creationId xmlns:a16="http://schemas.microsoft.com/office/drawing/2014/main" id="{54F9C4A3-6259-B9E2-8202-0AFDD766EC7C}"/>
              </a:ext>
            </a:extLst>
          </p:cNvPr>
          <p:cNvSpPr>
            <a:spLocks noGrp="1"/>
          </p:cNvSpPr>
          <p:nvPr>
            <p:ph type="title"/>
          </p:nvPr>
        </p:nvSpPr>
        <p:spPr>
          <a:xfrm>
            <a:off x="0" y="502920"/>
            <a:ext cx="6858000" cy="479238"/>
          </a:xfrm>
        </p:spPr>
        <p:txBody>
          <a:bodyPr/>
          <a:lstStyle/>
          <a:p>
            <a:r>
              <a:rPr lang="en-US" b="0">
                <a:solidFill>
                  <a:srgbClr val="0D57B0"/>
                </a:solidFill>
                <a:latin typeface="Franklin Gothic Demi" panose="020B0703020102020204" pitchFamily="34" charset="0"/>
              </a:rPr>
              <a:t>Event Planning</a:t>
            </a:r>
            <a:endParaRPr lang="en-US" sz="2000" b="0">
              <a:latin typeface="Franklin Gothic Demi" panose="020B0703020102020204" pitchFamily="34" charset="0"/>
            </a:endParaRPr>
          </a:p>
        </p:txBody>
      </p:sp>
      <p:grpSp>
        <p:nvGrpSpPr>
          <p:cNvPr id="38" name="Group 37">
            <a:extLst>
              <a:ext uri="{FF2B5EF4-FFF2-40B4-BE49-F238E27FC236}">
                <a16:creationId xmlns:a16="http://schemas.microsoft.com/office/drawing/2014/main" id="{FED94729-9F82-F35F-0780-1B695490366A}"/>
              </a:ext>
            </a:extLst>
          </p:cNvPr>
          <p:cNvGrpSpPr/>
          <p:nvPr/>
        </p:nvGrpSpPr>
        <p:grpSpPr>
          <a:xfrm>
            <a:off x="377354" y="6768001"/>
            <a:ext cx="6103293" cy="1978957"/>
            <a:chOff x="407101" y="6938212"/>
            <a:chExt cx="6103293" cy="1636063"/>
          </a:xfrm>
        </p:grpSpPr>
        <p:sp>
          <p:nvSpPr>
            <p:cNvPr id="18" name="Rounded Rectangle 30">
              <a:extLst>
                <a:ext uri="{FF2B5EF4-FFF2-40B4-BE49-F238E27FC236}">
                  <a16:creationId xmlns:a16="http://schemas.microsoft.com/office/drawing/2014/main" id="{4E1702DA-E78D-226C-BEED-740718127735}"/>
                </a:ext>
              </a:extLst>
            </p:cNvPr>
            <p:cNvSpPr/>
            <p:nvPr/>
          </p:nvSpPr>
          <p:spPr>
            <a:xfrm>
              <a:off x="407101" y="6938212"/>
              <a:ext cx="6103293" cy="163606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5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19" name="Title 1">
              <a:extLst>
                <a:ext uri="{FF2B5EF4-FFF2-40B4-BE49-F238E27FC236}">
                  <a16:creationId xmlns:a16="http://schemas.microsoft.com/office/drawing/2014/main" id="{60DAA359-2E82-AFBD-BC60-9F66155E5B4E}"/>
                </a:ext>
              </a:extLst>
            </p:cNvPr>
            <p:cNvSpPr txBox="1">
              <a:spLocks/>
            </p:cNvSpPr>
            <p:nvPr/>
          </p:nvSpPr>
          <p:spPr>
            <a:xfrm>
              <a:off x="407101" y="6986848"/>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500" b="0" i="0" u="none" strike="noStrike" kern="1200" cap="none" spc="0" normalizeH="0" baseline="0" noProof="0">
                  <a:ln>
                    <a:noFill/>
                  </a:ln>
                  <a:solidFill>
                    <a:srgbClr val="0D57B0"/>
                  </a:solidFill>
                  <a:effectLst/>
                  <a:uLnTx/>
                  <a:uFillTx/>
                  <a:latin typeface="Franklin Gothic Demi" panose="020B0703020102020204" pitchFamily="34" charset="0"/>
                </a:rPr>
                <a:t>Looking ahead to 2025…</a:t>
              </a:r>
            </a:p>
          </p:txBody>
        </p:sp>
      </p:grpSp>
      <p:sp>
        <p:nvSpPr>
          <p:cNvPr id="7" name="Rectangle 6">
            <a:extLst>
              <a:ext uri="{FF2B5EF4-FFF2-40B4-BE49-F238E27FC236}">
                <a16:creationId xmlns:a16="http://schemas.microsoft.com/office/drawing/2014/main" id="{FD7C8307-F637-5099-F9C2-F80F7E99D5BC}"/>
              </a:ext>
            </a:extLst>
          </p:cNvPr>
          <p:cNvSpPr/>
          <p:nvPr/>
        </p:nvSpPr>
        <p:spPr>
          <a:xfrm>
            <a:off x="242196" y="4867950"/>
            <a:ext cx="3043547" cy="1787636"/>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panose="020B0503030202060203" pitchFamily="34" charset="77"/>
                <a:ea typeface="+mn-ea"/>
                <a:cs typeface="+mn-cs"/>
              </a:rPr>
              <a:t> </a:t>
            </a:r>
          </a:p>
          <a:p>
            <a:pPr marL="0" marR="0" lvl="0" indent="0" algn="ctr" defTabSz="457200" rtl="0" eaLnBrk="1" fontAlgn="auto" latinLnBrk="0" hangingPunct="1">
              <a:lnSpc>
                <a:spcPct val="100000"/>
              </a:lnSpc>
              <a:spcAft>
                <a:spcPts val="600"/>
              </a:spcAft>
              <a:buClrTx/>
              <a:buSzTx/>
              <a:buFontTx/>
              <a:buNone/>
              <a:tabLst/>
              <a:defRPr/>
            </a:pPr>
            <a:r>
              <a:rPr kumimoji="0" lang="en-US" sz="1250" i="0" u="none" strike="noStrike" kern="1200" cap="none" spc="0" normalizeH="0" baseline="0" noProof="0">
                <a:ln>
                  <a:noFill/>
                </a:ln>
                <a:solidFill>
                  <a:srgbClr val="000000"/>
                </a:solidFill>
                <a:effectLst/>
                <a:uLnTx/>
                <a:uFillTx/>
                <a:latin typeface="Franklin Gothic Demi" panose="020B0703020102020204" pitchFamily="34" charset="0"/>
              </a:rPr>
              <a:t>Reflecting &amp; Reporting</a:t>
            </a:r>
          </a:p>
          <a:p>
            <a:pPr algn="ctr">
              <a:spcAft>
                <a:spcPts val="300"/>
              </a:spcAft>
              <a:defRPr/>
            </a:pPr>
            <a:r>
              <a:rPr lang="en-US" sz="1100">
                <a:solidFill>
                  <a:schemeClr val="tx1"/>
                </a:solidFill>
              </a:rPr>
              <a:t>Surveys for the symposium were created using the </a:t>
            </a:r>
            <a:r>
              <a:rPr lang="en-US" sz="1100">
                <a:solidFill>
                  <a:schemeClr val="tx1"/>
                </a:solidFill>
                <a:latin typeface="Franklin Gothic Demi" panose="020B0703020102020204" pitchFamily="34" charset="0"/>
              </a:rPr>
              <a:t>CMS survey tool</a:t>
            </a:r>
            <a:r>
              <a:rPr lang="en-US" sz="1100">
                <a:solidFill>
                  <a:schemeClr val="tx1"/>
                </a:solidFill>
              </a:rPr>
              <a:t>, with the links embedded into the CVENT application. Insights – both from survey results and CEPO team observations – were documented in an </a:t>
            </a:r>
            <a:r>
              <a:rPr lang="en-US" sz="1100">
                <a:solidFill>
                  <a:schemeClr val="tx1"/>
                </a:solidFill>
                <a:latin typeface="Franklin Gothic Demi" panose="020B0703020102020204" pitchFamily="34" charset="0"/>
              </a:rPr>
              <a:t>AAR with recommendations for future events.</a:t>
            </a:r>
            <a:endParaRPr kumimoji="0" lang="en-US" sz="1100" b="1" i="0" u="none" strike="noStrike" kern="1200" cap="none" spc="0" normalizeH="0" baseline="0" noProof="0">
              <a:ln>
                <a:noFill/>
              </a:ln>
              <a:solidFill>
                <a:prstClr val="black"/>
              </a:solidFill>
              <a:effectLst/>
              <a:uLnTx/>
              <a:uFillTx/>
              <a:latin typeface="Franklin Gothic Demi" panose="020B0703020102020204" pitchFamily="34" charset="0"/>
            </a:endParaRPr>
          </a:p>
        </p:txBody>
      </p:sp>
      <p:sp>
        <p:nvSpPr>
          <p:cNvPr id="5" name="Rectangle 4">
            <a:extLst>
              <a:ext uri="{FF2B5EF4-FFF2-40B4-BE49-F238E27FC236}">
                <a16:creationId xmlns:a16="http://schemas.microsoft.com/office/drawing/2014/main" id="{DE8EE0DA-9E1C-AB5F-659A-24D1232073EF}"/>
              </a:ext>
            </a:extLst>
          </p:cNvPr>
          <p:cNvSpPr/>
          <p:nvPr/>
        </p:nvSpPr>
        <p:spPr>
          <a:xfrm>
            <a:off x="244924" y="2375251"/>
            <a:ext cx="3043547" cy="2225538"/>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Graphik" panose="020B0503030202060203" pitchFamily="34" charset="77"/>
              <a:ea typeface="+mn-ea"/>
              <a:cs typeface="+mn-cs"/>
            </a:endParaRPr>
          </a:p>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a:ln>
                  <a:noFill/>
                </a:ln>
                <a:solidFill>
                  <a:srgbClr val="000000"/>
                </a:solidFill>
                <a:effectLst/>
                <a:uLnTx/>
                <a:uFillTx/>
                <a:latin typeface="Franklin Gothic Demi" panose="020B0703020102020204" pitchFamily="34" charset="0"/>
              </a:rPr>
              <a:t>Planning</a:t>
            </a:r>
          </a:p>
          <a:p>
            <a:pPr algn="ctr">
              <a:spcAft>
                <a:spcPts val="300"/>
              </a:spcAft>
            </a:pPr>
            <a:r>
              <a:rPr lang="en-US" sz="1100">
                <a:solidFill>
                  <a:schemeClr val="tx1"/>
                </a:solidFill>
              </a:rPr>
              <a:t>The Network and MTF Director’s Symposium hosted 500+ leaders requiring </a:t>
            </a:r>
            <a:r>
              <a:rPr lang="en-US" sz="1100">
                <a:solidFill>
                  <a:schemeClr val="tx1"/>
                </a:solidFill>
                <a:latin typeface="Franklin Gothic Demi" panose="020B0703020102020204" pitchFamily="34" charset="0"/>
              </a:rPr>
              <a:t>immense attendee coordination</a:t>
            </a:r>
            <a:r>
              <a:rPr lang="en-US" sz="1100">
                <a:solidFill>
                  <a:schemeClr val="tx1"/>
                </a:solidFill>
              </a:rPr>
              <a:t> </a:t>
            </a:r>
            <a:r>
              <a:rPr lang="en-US" sz="1100">
                <a:solidFill>
                  <a:schemeClr val="tx1"/>
                </a:solidFill>
                <a:latin typeface="Franklin Gothic Demi" panose="020B0703020102020204" pitchFamily="34" charset="0"/>
              </a:rPr>
              <a:t>and</a:t>
            </a:r>
            <a:r>
              <a:rPr lang="en-US" sz="1100">
                <a:solidFill>
                  <a:schemeClr val="tx1"/>
                </a:solidFill>
              </a:rPr>
              <a:t> </a:t>
            </a:r>
            <a:r>
              <a:rPr lang="en-US" sz="1100">
                <a:solidFill>
                  <a:schemeClr val="tx1"/>
                </a:solidFill>
                <a:latin typeface="Franklin Gothic Demi" panose="020B0703020102020204" pitchFamily="34" charset="0"/>
              </a:rPr>
              <a:t>complex venue planning </a:t>
            </a:r>
            <a:r>
              <a:rPr lang="en-US" sz="1100">
                <a:solidFill>
                  <a:schemeClr val="tx1"/>
                </a:solidFill>
              </a:rPr>
              <a:t>by the CEPO Team, including the management of the website and the CVENT team. The </a:t>
            </a:r>
            <a:r>
              <a:rPr lang="en-US" sz="1100">
                <a:solidFill>
                  <a:schemeClr val="tx1"/>
                </a:solidFill>
                <a:latin typeface="Franklin Gothic Demi" panose="020B0703020102020204" pitchFamily="34" charset="0"/>
              </a:rPr>
              <a:t>CVENT event planning tool</a:t>
            </a:r>
            <a:r>
              <a:rPr lang="en-US" sz="1100">
                <a:solidFill>
                  <a:schemeClr val="tx1"/>
                </a:solidFill>
              </a:rPr>
              <a:t> made it possible for CEPO to create and maintain the event website, application, survey, and manage attendee registration.</a:t>
            </a:r>
          </a:p>
        </p:txBody>
      </p:sp>
      <p:sp>
        <p:nvSpPr>
          <p:cNvPr id="6" name="Rectangle 5">
            <a:extLst>
              <a:ext uri="{FF2B5EF4-FFF2-40B4-BE49-F238E27FC236}">
                <a16:creationId xmlns:a16="http://schemas.microsoft.com/office/drawing/2014/main" id="{B9048372-790B-6B24-0AC9-026520A9082C}"/>
              </a:ext>
            </a:extLst>
          </p:cNvPr>
          <p:cNvSpPr/>
          <p:nvPr/>
        </p:nvSpPr>
        <p:spPr>
          <a:xfrm>
            <a:off x="3569529" y="2400928"/>
            <a:ext cx="3043547" cy="2198321"/>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Graphik" panose="020B0503030202060203" pitchFamily="34" charset="77"/>
              <a:ea typeface="+mn-ea"/>
              <a:cs typeface="+mn-cs"/>
            </a:endParaRPr>
          </a:p>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a:ln>
                  <a:noFill/>
                </a:ln>
                <a:solidFill>
                  <a:srgbClr val="000000"/>
                </a:solidFill>
                <a:effectLst/>
                <a:uLnTx/>
                <a:uFillTx/>
                <a:latin typeface="Franklin Gothic Demi" panose="020B0703020102020204" pitchFamily="34" charset="0"/>
              </a:rPr>
              <a:t>Execution</a:t>
            </a:r>
            <a:endParaRPr kumimoji="0" lang="en-US" sz="1250" i="0" u="none" strike="noStrike" kern="1200" cap="none" spc="0" normalizeH="0" baseline="0" noProof="0">
              <a:ln>
                <a:noFill/>
              </a:ln>
              <a:solidFill>
                <a:prstClr val="black"/>
              </a:solidFill>
              <a:effectLst/>
              <a:uLnTx/>
              <a:uFillTx/>
              <a:latin typeface="Franklin Gothic Demi" panose="020B0703020102020204" pitchFamily="34" charset="0"/>
            </a:endParaRPr>
          </a:p>
          <a:p>
            <a:pPr algn="ctr">
              <a:spcAft>
                <a:spcPts val="300"/>
              </a:spcAft>
            </a:pPr>
            <a:r>
              <a:rPr lang="en-US" sz="1100">
                <a:solidFill>
                  <a:schemeClr val="tx1"/>
                </a:solidFill>
                <a:effectLst/>
                <a:ea typeface="Calibri" panose="020F0502020204030204" pitchFamily="34" charset="0"/>
              </a:rPr>
              <a:t>The CEPO team utilized CVENT’s </a:t>
            </a:r>
            <a:r>
              <a:rPr lang="en-US" sz="1100">
                <a:solidFill>
                  <a:schemeClr val="tx1"/>
                </a:solidFill>
                <a:effectLst/>
                <a:latin typeface="Franklin Gothic Book" panose="020B0503020102020204" pitchFamily="34" charset="0"/>
                <a:ea typeface="Calibri" panose="020F0502020204030204" pitchFamily="34" charset="0"/>
              </a:rPr>
              <a:t>badge printing kiosks</a:t>
            </a:r>
            <a:r>
              <a:rPr lang="en-US" sz="1100">
                <a:solidFill>
                  <a:schemeClr val="tx1"/>
                </a:solidFill>
                <a:effectLst/>
                <a:ea typeface="Calibri" panose="020F0502020204030204" pitchFamily="34" charset="0"/>
              </a:rPr>
              <a:t>, which synchronized information from the CVENT registration website. Many a</a:t>
            </a:r>
            <a:r>
              <a:rPr lang="en-US" sz="1100">
                <a:solidFill>
                  <a:schemeClr val="tx1"/>
                </a:solidFill>
                <a:ea typeface="Calibri" panose="020F0502020204030204" pitchFamily="34" charset="0"/>
              </a:rPr>
              <a:t>ttendees remarked about the </a:t>
            </a:r>
            <a:r>
              <a:rPr lang="en-US" sz="1100">
                <a:solidFill>
                  <a:schemeClr val="tx1"/>
                </a:solidFill>
                <a:latin typeface="Franklin Gothic Demi" panose="020B0703020102020204" pitchFamily="34" charset="0"/>
                <a:ea typeface="Calibri" panose="020F0502020204030204" pitchFamily="34" charset="0"/>
              </a:rPr>
              <a:t>ease of the registration and badging process</a:t>
            </a:r>
            <a:r>
              <a:rPr lang="en-US" sz="1100">
                <a:solidFill>
                  <a:schemeClr val="tx1"/>
                </a:solidFill>
                <a:ea typeface="Calibri" panose="020F0502020204030204" pitchFamily="34" charset="0"/>
              </a:rPr>
              <a:t>. CEPO also provided </a:t>
            </a:r>
            <a:r>
              <a:rPr lang="en-US" sz="1100">
                <a:solidFill>
                  <a:schemeClr val="tx1"/>
                </a:solidFill>
                <a:latin typeface="Franklin Gothic Demi" panose="020B0703020102020204" pitchFamily="34" charset="0"/>
                <a:ea typeface="Calibri" panose="020F0502020204030204" pitchFamily="34" charset="0"/>
              </a:rPr>
              <a:t>technical and A/V support </a:t>
            </a:r>
            <a:r>
              <a:rPr lang="en-US" sz="1100">
                <a:solidFill>
                  <a:schemeClr val="tx1"/>
                </a:solidFill>
                <a:ea typeface="Calibri" panose="020F0502020204030204" pitchFamily="34" charset="0"/>
              </a:rPr>
              <a:t>throughout the event (including recording and editing each plenary session), and scanned badges for those wishing to obtain CE/CMEs. </a:t>
            </a:r>
            <a:endParaRPr lang="en-US" sz="1100"/>
          </a:p>
        </p:txBody>
      </p:sp>
      <p:grpSp>
        <p:nvGrpSpPr>
          <p:cNvPr id="34" name="Group 33">
            <a:extLst>
              <a:ext uri="{FF2B5EF4-FFF2-40B4-BE49-F238E27FC236}">
                <a16:creationId xmlns:a16="http://schemas.microsoft.com/office/drawing/2014/main" id="{C24294E0-6229-D270-60D5-1686912284EE}"/>
              </a:ext>
            </a:extLst>
          </p:cNvPr>
          <p:cNvGrpSpPr/>
          <p:nvPr/>
        </p:nvGrpSpPr>
        <p:grpSpPr>
          <a:xfrm>
            <a:off x="1492377" y="2137513"/>
            <a:ext cx="548640" cy="548640"/>
            <a:chOff x="-2448394" y="2853204"/>
            <a:chExt cx="548640" cy="548640"/>
          </a:xfrm>
        </p:grpSpPr>
        <p:sp>
          <p:nvSpPr>
            <p:cNvPr id="28" name="Oval 27">
              <a:extLst>
                <a:ext uri="{FF2B5EF4-FFF2-40B4-BE49-F238E27FC236}">
                  <a16:creationId xmlns:a16="http://schemas.microsoft.com/office/drawing/2014/main" id="{96BD4490-4676-5849-EF1D-BDFF4B65DB94}"/>
                </a:ext>
              </a:extLst>
            </p:cNvPr>
            <p:cNvSpPr/>
            <p:nvPr/>
          </p:nvSpPr>
          <p:spPr>
            <a:xfrm>
              <a:off x="-2448394" y="2853204"/>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encil outline">
              <a:extLst>
                <a:ext uri="{FF2B5EF4-FFF2-40B4-BE49-F238E27FC236}">
                  <a16:creationId xmlns:a16="http://schemas.microsoft.com/office/drawing/2014/main" id="{32339570-8BE6-C193-5208-94041832B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9814" y="2921784"/>
              <a:ext cx="411480" cy="411480"/>
            </a:xfrm>
            <a:prstGeom prst="rect">
              <a:avLst/>
            </a:prstGeom>
          </p:spPr>
        </p:pic>
      </p:grpSp>
      <p:grpSp>
        <p:nvGrpSpPr>
          <p:cNvPr id="32" name="Group 31">
            <a:extLst>
              <a:ext uri="{FF2B5EF4-FFF2-40B4-BE49-F238E27FC236}">
                <a16:creationId xmlns:a16="http://schemas.microsoft.com/office/drawing/2014/main" id="{D58AF4B2-67A7-86C5-57CB-C5DF916D07CF}"/>
              </a:ext>
            </a:extLst>
          </p:cNvPr>
          <p:cNvGrpSpPr/>
          <p:nvPr/>
        </p:nvGrpSpPr>
        <p:grpSpPr>
          <a:xfrm>
            <a:off x="4816982" y="2151161"/>
            <a:ext cx="548640" cy="548640"/>
            <a:chOff x="6277229" y="2980836"/>
            <a:chExt cx="548640" cy="548640"/>
          </a:xfrm>
        </p:grpSpPr>
        <p:sp>
          <p:nvSpPr>
            <p:cNvPr id="30" name="Oval 29">
              <a:extLst>
                <a:ext uri="{FF2B5EF4-FFF2-40B4-BE49-F238E27FC236}">
                  <a16:creationId xmlns:a16="http://schemas.microsoft.com/office/drawing/2014/main" id="{C9338EC1-8CB0-EFC4-149C-14F2A2E92566}"/>
                </a:ext>
              </a:extLst>
            </p:cNvPr>
            <p:cNvSpPr/>
            <p:nvPr/>
          </p:nvSpPr>
          <p:spPr>
            <a:xfrm>
              <a:off x="6277229" y="2980836"/>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Group success outline">
              <a:extLst>
                <a:ext uri="{FF2B5EF4-FFF2-40B4-BE49-F238E27FC236}">
                  <a16:creationId xmlns:a16="http://schemas.microsoft.com/office/drawing/2014/main" id="{D91C087C-F6B1-439F-C20C-ED1BD21212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5809" y="3049416"/>
              <a:ext cx="411480" cy="411480"/>
            </a:xfrm>
            <a:prstGeom prst="rect">
              <a:avLst/>
            </a:prstGeom>
          </p:spPr>
        </p:pic>
      </p:grpSp>
      <p:sp>
        <p:nvSpPr>
          <p:cNvPr id="41" name="TextBox 40">
            <a:extLst>
              <a:ext uri="{FF2B5EF4-FFF2-40B4-BE49-F238E27FC236}">
                <a16:creationId xmlns:a16="http://schemas.microsoft.com/office/drawing/2014/main" id="{B91878AD-9177-BF1D-88CA-730079AC1391}"/>
              </a:ext>
            </a:extLst>
          </p:cNvPr>
          <p:cNvSpPr txBox="1"/>
          <p:nvPr/>
        </p:nvSpPr>
        <p:spPr>
          <a:xfrm>
            <a:off x="445351" y="7148386"/>
            <a:ext cx="5967299" cy="137730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50">
                <a:latin typeface="Franklin Gothic Demi" panose="020B0703020102020204" pitchFamily="34" charset="0"/>
              </a:rPr>
              <a:t>Event Planning Tool: </a:t>
            </a:r>
            <a:r>
              <a:rPr lang="en-US" sz="1050"/>
              <a:t>CEPO recommends utilizing an event planning tool (such as CVENT) for event logistics, as it enabled the team to assist with several aspects of planning, execution, and reporting. Doing so led to a smooth participant experience, with many commenting about the ease of the registration process. </a:t>
            </a:r>
          </a:p>
          <a:p>
            <a:pPr marL="171450" indent="-171450">
              <a:spcAft>
                <a:spcPts val="600"/>
              </a:spcAft>
              <a:buFont typeface="Arial" panose="020B0604020202020204" pitchFamily="34" charset="0"/>
              <a:buChar char="•"/>
            </a:pPr>
            <a:r>
              <a:rPr lang="en-US" sz="1050">
                <a:latin typeface="Franklin Gothic Demi" panose="020B0703020102020204" pitchFamily="34" charset="0"/>
              </a:rPr>
              <a:t>Advanced Planning</a:t>
            </a:r>
            <a:r>
              <a:rPr lang="en-US" sz="1050" b="1"/>
              <a:t>: </a:t>
            </a:r>
            <a:r>
              <a:rPr lang="en-US" sz="1050"/>
              <a:t>Including CEPO in the planning process as early as possible allows the team to take deliberate action throughout the process and avoid last-minute coordination</a:t>
            </a:r>
          </a:p>
          <a:p>
            <a:pPr marL="171450" indent="-171450">
              <a:buFont typeface="Arial" panose="020B0604020202020204" pitchFamily="34" charset="0"/>
              <a:buChar char="•"/>
            </a:pPr>
            <a:r>
              <a:rPr lang="en-US" sz="1050">
                <a:highlight>
                  <a:srgbClr val="FFFF00"/>
                </a:highlight>
                <a:latin typeface="Franklin Gothic Demi" panose="020B0703020102020204" pitchFamily="34" charset="0"/>
              </a:rPr>
              <a:t>XX Framework: </a:t>
            </a:r>
            <a:r>
              <a:rPr lang="en-US" sz="1050">
                <a:highlight>
                  <a:srgbClr val="FFFF00"/>
                </a:highlight>
              </a:rPr>
              <a:t>Follow XX Framework to provide J-7 event planning support with clear expectations </a:t>
            </a:r>
          </a:p>
        </p:txBody>
      </p:sp>
      <p:grpSp>
        <p:nvGrpSpPr>
          <p:cNvPr id="35" name="Group 34">
            <a:extLst>
              <a:ext uri="{FF2B5EF4-FFF2-40B4-BE49-F238E27FC236}">
                <a16:creationId xmlns:a16="http://schemas.microsoft.com/office/drawing/2014/main" id="{D8F81C08-855B-FC86-F22A-4AFF36D57BE4}"/>
              </a:ext>
            </a:extLst>
          </p:cNvPr>
          <p:cNvGrpSpPr/>
          <p:nvPr/>
        </p:nvGrpSpPr>
        <p:grpSpPr>
          <a:xfrm>
            <a:off x="1489649" y="4634451"/>
            <a:ext cx="548640" cy="548640"/>
            <a:chOff x="4707607" y="4663501"/>
            <a:chExt cx="548640" cy="548640"/>
          </a:xfrm>
        </p:grpSpPr>
        <p:sp>
          <p:nvSpPr>
            <p:cNvPr id="29" name="Oval 28">
              <a:extLst>
                <a:ext uri="{FF2B5EF4-FFF2-40B4-BE49-F238E27FC236}">
                  <a16:creationId xmlns:a16="http://schemas.microsoft.com/office/drawing/2014/main" id="{34267A7E-28FF-15BD-4872-C3E21673CDFE}"/>
                </a:ext>
              </a:extLst>
            </p:cNvPr>
            <p:cNvSpPr/>
            <p:nvPr/>
          </p:nvSpPr>
          <p:spPr>
            <a:xfrm>
              <a:off x="4707607" y="4663501"/>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ocument with solid fill">
              <a:extLst>
                <a:ext uri="{FF2B5EF4-FFF2-40B4-BE49-F238E27FC236}">
                  <a16:creationId xmlns:a16="http://schemas.microsoft.com/office/drawing/2014/main" id="{16F56AA4-84E1-E787-3453-A26A5800E9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5237" y="4751131"/>
              <a:ext cx="411480" cy="411480"/>
            </a:xfrm>
            <a:prstGeom prst="rect">
              <a:avLst/>
            </a:prstGeom>
          </p:spPr>
        </p:pic>
      </p:grpSp>
      <p:sp>
        <p:nvSpPr>
          <p:cNvPr id="3" name="Speech Bubble: Oval 2">
            <a:extLst>
              <a:ext uri="{FF2B5EF4-FFF2-40B4-BE49-F238E27FC236}">
                <a16:creationId xmlns:a16="http://schemas.microsoft.com/office/drawing/2014/main" id="{9D9C5EB4-B608-0F40-9D5E-313426A23EA8}"/>
              </a:ext>
            </a:extLst>
          </p:cNvPr>
          <p:cNvSpPr/>
          <p:nvPr/>
        </p:nvSpPr>
        <p:spPr>
          <a:xfrm>
            <a:off x="5091301" y="5172310"/>
            <a:ext cx="1455559" cy="1078686"/>
          </a:xfrm>
          <a:prstGeom prst="wedgeEllipseCallout">
            <a:avLst>
              <a:gd name="adj1" fmla="val -49796"/>
              <a:gd name="adj2" fmla="val 56430"/>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“Conference support staff are </a:t>
            </a:r>
            <a:r>
              <a:rPr lang="en-US" sz="1100">
                <a:solidFill>
                  <a:schemeClr val="tx1"/>
                </a:solidFill>
                <a:latin typeface="Franklin Gothic Demi" panose="020B0703020102020204" pitchFamily="34" charset="0"/>
              </a:rPr>
              <a:t>great and organized</a:t>
            </a:r>
            <a:r>
              <a:rPr lang="en-US" sz="1100">
                <a:solidFill>
                  <a:schemeClr val="tx1"/>
                </a:solidFill>
              </a:rPr>
              <a:t>!”</a:t>
            </a:r>
          </a:p>
        </p:txBody>
      </p:sp>
      <p:pic>
        <p:nvPicPr>
          <p:cNvPr id="8" name="Graphic 7" descr="Star with solid fill">
            <a:extLst>
              <a:ext uri="{FF2B5EF4-FFF2-40B4-BE49-F238E27FC236}">
                <a16:creationId xmlns:a16="http://schemas.microsoft.com/office/drawing/2014/main" id="{7B0D9573-833D-3533-B3D8-D2D83A76D4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1035" y="5064438"/>
            <a:ext cx="914400" cy="914400"/>
          </a:xfrm>
          <a:prstGeom prst="rect">
            <a:avLst/>
          </a:prstGeom>
        </p:spPr>
      </p:pic>
      <p:sp>
        <p:nvSpPr>
          <p:cNvPr id="9" name="TextBox 8">
            <a:extLst>
              <a:ext uri="{FF2B5EF4-FFF2-40B4-BE49-F238E27FC236}">
                <a16:creationId xmlns:a16="http://schemas.microsoft.com/office/drawing/2014/main" id="{DD77F556-976F-E7C6-9F65-91B68F70CB82}"/>
              </a:ext>
            </a:extLst>
          </p:cNvPr>
          <p:cNvSpPr txBox="1"/>
          <p:nvPr/>
        </p:nvSpPr>
        <p:spPr>
          <a:xfrm>
            <a:off x="3635743" y="4831244"/>
            <a:ext cx="2911117" cy="284693"/>
          </a:xfrm>
          <a:prstGeom prst="rect">
            <a:avLst/>
          </a:prstGeom>
          <a:noFill/>
        </p:spPr>
        <p:txBody>
          <a:bodyPr wrap="square" rtlCol="0">
            <a:spAutoFit/>
          </a:bodyPr>
          <a:lstStyle/>
          <a:p>
            <a:pPr algn="ctr"/>
            <a:r>
              <a:rPr lang="en-US" sz="1250">
                <a:latin typeface="Franklin Gothic Demi" panose="020B0703020102020204" pitchFamily="34" charset="0"/>
              </a:rPr>
              <a:t>Survey Result Highlights</a:t>
            </a:r>
          </a:p>
        </p:txBody>
      </p:sp>
      <p:sp>
        <p:nvSpPr>
          <p:cNvPr id="10" name="TextBox 9">
            <a:extLst>
              <a:ext uri="{FF2B5EF4-FFF2-40B4-BE49-F238E27FC236}">
                <a16:creationId xmlns:a16="http://schemas.microsoft.com/office/drawing/2014/main" id="{F8290E1E-0C93-0DEC-A204-8B82EC1D78C1}"/>
              </a:ext>
            </a:extLst>
          </p:cNvPr>
          <p:cNvSpPr txBox="1"/>
          <p:nvPr/>
        </p:nvSpPr>
        <p:spPr>
          <a:xfrm>
            <a:off x="3490456" y="6005755"/>
            <a:ext cx="1455559" cy="600164"/>
          </a:xfrm>
          <a:prstGeom prst="rect">
            <a:avLst/>
          </a:prstGeom>
          <a:noFill/>
        </p:spPr>
        <p:txBody>
          <a:bodyPr wrap="square" rtlCol="0">
            <a:spAutoFit/>
          </a:bodyPr>
          <a:lstStyle/>
          <a:p>
            <a:pPr algn="ctr"/>
            <a:r>
              <a:rPr lang="en-US" sz="1100">
                <a:latin typeface="Franklin Gothic Demi" panose="020B0703020102020204" pitchFamily="34" charset="0"/>
              </a:rPr>
              <a:t>4.83/5 Star </a:t>
            </a:r>
          </a:p>
          <a:p>
            <a:pPr algn="ctr"/>
            <a:r>
              <a:rPr lang="en-US" sz="1100"/>
              <a:t>Average Rating for Mobile App</a:t>
            </a:r>
          </a:p>
        </p:txBody>
      </p:sp>
    </p:spTree>
    <p:extLst>
      <p:ext uri="{BB962C8B-B14F-4D97-AF65-F5344CB8AC3E}">
        <p14:creationId xmlns:p14="http://schemas.microsoft.com/office/powerpoint/2010/main" val="342734584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2B072-4DCA-8D93-D1CB-BA26DCA89F5F}"/>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490685A6-6DAE-2B67-D519-5A8909733B0E}"/>
              </a:ext>
            </a:extLst>
          </p:cNvPr>
          <p:cNvSpPr>
            <a:spLocks noGrp="1"/>
          </p:cNvSpPr>
          <p:nvPr>
            <p:ph type="body" sz="quarter" idx="10"/>
          </p:nvPr>
        </p:nvSpPr>
        <p:spPr>
          <a:xfrm>
            <a:off x="0" y="986554"/>
            <a:ext cx="6858000" cy="2000933"/>
          </a:xfrm>
        </p:spPr>
        <p:txBody>
          <a:bodyPr vert="horz" lIns="365760" tIns="45720" rIns="365760" bIns="45720" rtlCol="0" anchor="t">
            <a:noAutofit/>
          </a:bodyPr>
          <a:lstStyle/>
          <a:p>
            <a:pPr marL="7620">
              <a:lnSpc>
                <a:spcPct val="110000"/>
              </a:lnSpc>
            </a:pPr>
            <a:r>
              <a:rPr lang="en-US" sz="1200" spc="10">
                <a:solidFill>
                  <a:prstClr val="black"/>
                </a:solidFill>
                <a:latin typeface="Franklin Gothic Book" panose="020B0503020102020204"/>
              </a:rPr>
              <a:t>CEPO strives to accredit and deliver educational content using cost-effective tools and industry best practices. To meet this objective, team members regularly identify and pursue opportunities to consolidate technological and operational capabilities and eliminate unnecessary expenses. CEPO’s decision to migrate operations from SSMC1 in Silver Spring, Maryland, to DHHQ in Falls Church, Virginia, in early 2023 has recouped $79,000 of redundant rental expenditures each year. Additionally, using Microsoft Teams in favor of Adobe Connect for webinars and transcription services has saved CEPO $199,000 annually. Lastly, CEPO’s status as a government organization waived $1,500 in ACHE provider fees.</a:t>
            </a:r>
            <a:endParaRPr lang="en-US" sz="1200" b="0" i="0" u="none" strike="noStrike">
              <a:effectLst/>
              <a:latin typeface="Arial" panose="020B0604020202020204" pitchFamily="34" charset="0"/>
            </a:endParaRPr>
          </a:p>
          <a:p>
            <a:pPr marL="0" algn="l" rtl="0" eaLnBrk="1" fontAlgn="b" latinLnBrk="0" hangingPunct="1">
              <a:lnSpc>
                <a:spcPct val="110000"/>
              </a:lnSpc>
            </a:pPr>
            <a:r>
              <a:rPr lang="en-US" sz="1800" b="0" i="0" u="none" strike="noStrike" kern="1200">
                <a:solidFill>
                  <a:srgbClr val="FFFFFF"/>
                </a:solidFill>
                <a:effectLst/>
                <a:latin typeface="Franklin Gothic Medium" panose="020B0603020102020204" pitchFamily="34" charset="0"/>
              </a:rPr>
              <a:t>Annual Cost</a:t>
            </a:r>
            <a:endParaRPr lang="en-US" sz="1800" b="0" i="0" u="none" strike="noStrike">
              <a:effectLst/>
              <a:latin typeface="Arial" panose="020B0604020202020204" pitchFamily="34" charset="0"/>
            </a:endParaRPr>
          </a:p>
          <a:p>
            <a:pPr marL="7620">
              <a:lnSpc>
                <a:spcPct val="110000"/>
              </a:lnSpc>
            </a:pPr>
            <a:endParaRPr lang="en-US"/>
          </a:p>
        </p:txBody>
      </p:sp>
      <p:sp>
        <p:nvSpPr>
          <p:cNvPr id="39" name="Title 38">
            <a:extLst>
              <a:ext uri="{FF2B5EF4-FFF2-40B4-BE49-F238E27FC236}">
                <a16:creationId xmlns:a16="http://schemas.microsoft.com/office/drawing/2014/main" id="{C936AF96-0E1E-934B-137E-6576B195514B}"/>
              </a:ext>
            </a:extLst>
          </p:cNvPr>
          <p:cNvSpPr>
            <a:spLocks noGrp="1"/>
          </p:cNvSpPr>
          <p:nvPr>
            <p:ph type="title"/>
          </p:nvPr>
        </p:nvSpPr>
        <p:spPr>
          <a:xfrm>
            <a:off x="0" y="502920"/>
            <a:ext cx="6858000" cy="479238"/>
          </a:xfrm>
        </p:spPr>
        <p:txBody>
          <a:bodyPr/>
          <a:lstStyle/>
          <a:p>
            <a:r>
              <a:rPr lang="en-US" b="0">
                <a:solidFill>
                  <a:srgbClr val="0D57B0"/>
                </a:solidFill>
                <a:latin typeface="Franklin Gothic Demi" panose="020B0703020102020204" pitchFamily="34" charset="0"/>
              </a:rPr>
              <a:t>Cost Savings and Return on Investment</a:t>
            </a:r>
            <a:endParaRPr lang="en-US" sz="2000" b="0">
              <a:latin typeface="Franklin Gothic Demi" panose="020B0703020102020204" pitchFamily="34" charset="0"/>
            </a:endParaRPr>
          </a:p>
        </p:txBody>
      </p:sp>
      <p:graphicFrame>
        <p:nvGraphicFramePr>
          <p:cNvPr id="2" name="Table 1">
            <a:extLst>
              <a:ext uri="{FF2B5EF4-FFF2-40B4-BE49-F238E27FC236}">
                <a16:creationId xmlns:a16="http://schemas.microsoft.com/office/drawing/2014/main" id="{8DB93CC3-9633-A41A-AC2B-ED4BD3B9F2E2}"/>
              </a:ext>
            </a:extLst>
          </p:cNvPr>
          <p:cNvGraphicFramePr>
            <a:graphicFrameLocks noGrp="1"/>
          </p:cNvGraphicFramePr>
          <p:nvPr>
            <p:extLst>
              <p:ext uri="{D42A27DB-BD31-4B8C-83A1-F6EECF244321}">
                <p14:modId xmlns:p14="http://schemas.microsoft.com/office/powerpoint/2010/main" val="576782541"/>
              </p:ext>
            </p:extLst>
          </p:nvPr>
        </p:nvGraphicFramePr>
        <p:xfrm>
          <a:off x="450167" y="3350708"/>
          <a:ext cx="5866222" cy="2102820"/>
        </p:xfrm>
        <a:graphic>
          <a:graphicData uri="http://schemas.openxmlformats.org/drawingml/2006/table">
            <a:tbl>
              <a:tblPr firstRow="1" bandRow="1">
                <a:solidFill>
                  <a:srgbClr val="F2F2F2">
                    <a:alpha val="45098"/>
                  </a:srgbClr>
                </a:solidFill>
                <a:tableStyleId>{5C22544A-7EE6-4342-B048-85BDC9FD1C3A}</a:tableStyleId>
              </a:tblPr>
              <a:tblGrid>
                <a:gridCol w="3009417">
                  <a:extLst>
                    <a:ext uri="{9D8B030D-6E8A-4147-A177-3AD203B41FA5}">
                      <a16:colId xmlns:a16="http://schemas.microsoft.com/office/drawing/2014/main" val="174336280"/>
                    </a:ext>
                  </a:extLst>
                </a:gridCol>
                <a:gridCol w="1461302">
                  <a:extLst>
                    <a:ext uri="{9D8B030D-6E8A-4147-A177-3AD203B41FA5}">
                      <a16:colId xmlns:a16="http://schemas.microsoft.com/office/drawing/2014/main" val="857876977"/>
                    </a:ext>
                  </a:extLst>
                </a:gridCol>
                <a:gridCol w="1395503">
                  <a:extLst>
                    <a:ext uri="{9D8B030D-6E8A-4147-A177-3AD203B41FA5}">
                      <a16:colId xmlns:a16="http://schemas.microsoft.com/office/drawing/2014/main" val="857556647"/>
                    </a:ext>
                  </a:extLst>
                </a:gridCol>
              </a:tblGrid>
              <a:tr h="364828">
                <a:tc>
                  <a:txBody>
                    <a:bodyPr/>
                    <a:lstStyle/>
                    <a:p>
                      <a:pPr algn="l" fontAlgn="b"/>
                      <a:r>
                        <a:rPr lang="en-US" sz="1200" b="0" i="0" u="none" strike="noStrike" spc="20" baseline="0">
                          <a:solidFill>
                            <a:srgbClr val="0D57B0"/>
                          </a:solidFill>
                          <a:effectLst/>
                          <a:latin typeface="Franklin Gothic Medium" panose="020B0603020102020204" pitchFamily="34" charset="0"/>
                        </a:rPr>
                        <a:t>Measurement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spc="20" baseline="0">
                          <a:solidFill>
                            <a:srgbClr val="0D57B0"/>
                          </a:solidFill>
                          <a:effectLst/>
                          <a:latin typeface="Franklin Gothic Medium" panose="020B0603020102020204" pitchFamily="34" charset="0"/>
                        </a:rPr>
                        <a:t>CY2023</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spc="20" baseline="0">
                          <a:solidFill>
                            <a:srgbClr val="0D57B0"/>
                          </a:solidFill>
                          <a:effectLst/>
                          <a:latin typeface="Franklin Gothic Medium" panose="020B0603020102020204" pitchFamily="34" charset="0"/>
                        </a:rPr>
                        <a:t>CY2024</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9912655"/>
                  </a:ext>
                </a:extLst>
              </a:tr>
              <a:tr h="297338">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i="0" u="none" strike="noStrike" noProof="0">
                          <a:solidFill>
                            <a:schemeClr val="tx1"/>
                          </a:solidFill>
                        </a:rPr>
                        <a:t>Commercial cost of 1.0 CE credit</a:t>
                      </a:r>
                      <a:endParaRPr lang="en-US" sz="1200">
                        <a:solidFill>
                          <a:schemeClr val="tx1"/>
                        </a:solidFill>
                        <a:latin typeface="+mn-lt"/>
                      </a:endParaRP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$49</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$52</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5664257"/>
                  </a:ext>
                </a:extLst>
              </a:tr>
              <a:tr h="297338">
                <a:tc>
                  <a:txBody>
                    <a:bodyPr/>
                    <a:lstStyle/>
                    <a:p>
                      <a:pPr algn="l"/>
                      <a:r>
                        <a:rPr lang="en-US" sz="1200" b="0" i="0" u="none" strike="noStrike" noProof="0">
                          <a:solidFill>
                            <a:schemeClr val="tx1"/>
                          </a:solidFill>
                        </a:rPr>
                        <a:t>Number of CE credits awarded</a:t>
                      </a:r>
                      <a:endParaRPr lang="en-US" sz="1200">
                        <a:solidFill>
                          <a:schemeClr val="tx1"/>
                        </a:solidFill>
                        <a:latin typeface="+mn-lt"/>
                      </a:endParaRP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a:t>80.2K</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124.8K</a:t>
                      </a:r>
                      <a:endParaRPr lang="en-US"/>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362804"/>
                  </a:ext>
                </a:extLst>
              </a:tr>
              <a:tr h="297338">
                <a:tc>
                  <a:txBody>
                    <a:bodyPr/>
                    <a:lstStyle/>
                    <a:p>
                      <a:pPr algn="l"/>
                      <a:r>
                        <a:rPr lang="en-US" sz="1200" b="0" i="0">
                          <a:solidFill>
                            <a:schemeClr val="tx1"/>
                          </a:solidFill>
                          <a:latin typeface="+mn-lt"/>
                        </a:rPr>
                        <a:t>Commercial value of CE credits awarded</a:t>
                      </a: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$3.95M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$6.45</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8225565"/>
                  </a:ext>
                </a:extLst>
              </a:tr>
              <a:tr h="297338">
                <a:tc>
                  <a:txBody>
                    <a:bodyPr/>
                    <a:lstStyle/>
                    <a:p>
                      <a:pPr algn="l"/>
                      <a:r>
                        <a:rPr lang="en-US" sz="1200" b="0" i="0">
                          <a:solidFill>
                            <a:schemeClr val="tx1"/>
                          </a:solidFill>
                          <a:latin typeface="+mn-lt"/>
                        </a:rPr>
                        <a:t>CEPO program costs</a:t>
                      </a: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$3.14M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$3.19M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2425373"/>
                  </a:ext>
                </a:extLst>
              </a:tr>
              <a:tr h="548640">
                <a:tc>
                  <a:txBody>
                    <a:bodyPr/>
                    <a:lstStyle/>
                    <a:p>
                      <a:pPr algn="l">
                        <a:lnSpc>
                          <a:spcPct val="150000"/>
                        </a:lnSpc>
                      </a:pPr>
                      <a:r>
                        <a:rPr lang="en-US" sz="1200" b="0" i="0" kern="900" spc="10" baseline="0">
                          <a:solidFill>
                            <a:schemeClr val="tx1"/>
                          </a:solidFill>
                          <a:latin typeface="Franklin Gothic Demi" panose="020B0703020102020204" pitchFamily="34" charset="0"/>
                        </a:rPr>
                        <a:t>Return on investment</a:t>
                      </a:r>
                    </a:p>
                  </a:txBody>
                  <a:tcPr marL="18288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a:solidFill>
                            <a:schemeClr val="tx1"/>
                          </a:solidFill>
                          <a:effectLst/>
                          <a:latin typeface="Franklin Gothic Demi" panose="020B0703020102020204" pitchFamily="34" charset="0"/>
                        </a:rPr>
                        <a:t>26%</a:t>
                      </a:r>
                    </a:p>
                    <a:p>
                      <a:pPr marL="0" marR="0" lvl="0" indent="0" algn="l" defTabSz="685800" rtl="0" eaLnBrk="1" fontAlgn="b" latinLnBrk="0" hangingPunct="1">
                        <a:lnSpc>
                          <a:spcPct val="150000"/>
                        </a:lnSpc>
                        <a:spcBef>
                          <a:spcPts val="0"/>
                        </a:spcBef>
                        <a:spcAft>
                          <a:spcPts val="0"/>
                        </a:spcAft>
                        <a:buClrTx/>
                        <a:buSzTx/>
                        <a:buFontTx/>
                        <a:buNone/>
                        <a:tabLst/>
                        <a:defRPr/>
                      </a:pPr>
                      <a:r>
                        <a:rPr lang="en-US" sz="1050" b="0" i="0" u="none" strike="noStrike">
                          <a:solidFill>
                            <a:schemeClr val="tx1"/>
                          </a:solidFill>
                          <a:effectLst/>
                          <a:latin typeface="+mn-lt"/>
                        </a:rPr>
                        <a:t>(</a:t>
                      </a:r>
                      <a:r>
                        <a:rPr kumimoji="0" lang="en-US" sz="1050" b="0" u="none" strike="noStrike" kern="1200" cap="none" spc="0" normalizeH="0" baseline="0" noProof="0">
                          <a:ln>
                            <a:noFill/>
                          </a:ln>
                          <a:solidFill>
                            <a:prstClr val="black"/>
                          </a:solidFill>
                          <a:effectLst/>
                          <a:uLnTx/>
                          <a:uFillTx/>
                          <a:latin typeface="+mn-lt"/>
                        </a:rPr>
                        <a:t>$</a:t>
                      </a:r>
                      <a:r>
                        <a:rPr lang="en-US" sz="1050" b="0">
                          <a:solidFill>
                            <a:prstClr val="black"/>
                          </a:solidFill>
                          <a:latin typeface="+mn-lt"/>
                        </a:rPr>
                        <a:t>808K</a:t>
                      </a:r>
                      <a:r>
                        <a:rPr kumimoji="0" lang="en-US" sz="1050" b="0" i="0" u="none" strike="noStrike" kern="1200" cap="none" spc="0" normalizeH="0" baseline="0" noProof="0">
                          <a:ln>
                            <a:noFill/>
                          </a:ln>
                          <a:solidFill>
                            <a:schemeClr val="tx1"/>
                          </a:solidFill>
                          <a:effectLst/>
                          <a:uLnTx/>
                          <a:uFillTx/>
                          <a:latin typeface="+mn-lt"/>
                        </a:rPr>
                        <a:t>)</a:t>
                      </a:r>
                      <a:endParaRPr kumimoji="0" lang="en-US" sz="1050" b="0" u="none" strike="noStrike" kern="1200" cap="none" spc="0" normalizeH="0" baseline="0" noProof="0">
                        <a:ln>
                          <a:noFill/>
                        </a:ln>
                        <a:solidFill>
                          <a:prstClr val="black"/>
                        </a:solidFill>
                        <a:effectLst/>
                        <a:uLnTx/>
                        <a:uFillTx/>
                        <a:latin typeface="+mn-lt"/>
                      </a:endParaRP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a:solidFill>
                            <a:schemeClr val="tx1"/>
                          </a:solidFill>
                          <a:effectLst/>
                          <a:latin typeface="Franklin Gothic Demi" panose="020B0703020102020204" pitchFamily="34" charset="0"/>
                        </a:rPr>
                        <a:t>103%</a:t>
                      </a:r>
                    </a:p>
                    <a:p>
                      <a:pPr marL="0" marR="0" lvl="0" indent="0" algn="l" defTabSz="685800" rtl="0" eaLnBrk="1" fontAlgn="b" latinLnBrk="0" hangingPunct="1">
                        <a:lnSpc>
                          <a:spcPct val="150000"/>
                        </a:lnSpc>
                        <a:spcBef>
                          <a:spcPts val="0"/>
                        </a:spcBef>
                        <a:spcAft>
                          <a:spcPts val="0"/>
                        </a:spcAft>
                        <a:buClrTx/>
                        <a:buSzTx/>
                        <a:buFontTx/>
                        <a:buNone/>
                        <a:tabLst/>
                        <a:defRPr/>
                      </a:pPr>
                      <a:r>
                        <a:rPr lang="en-US" sz="1050" b="0" i="0" u="none" strike="noStrike">
                          <a:solidFill>
                            <a:schemeClr val="tx1"/>
                          </a:solidFill>
                          <a:effectLst/>
                          <a:latin typeface="+mn-lt"/>
                        </a:rPr>
                        <a:t>(</a:t>
                      </a:r>
                      <a:r>
                        <a:rPr lang="en-US" sz="1050" b="0" u="none" strike="noStrike" kern="1200" cap="none" spc="0" normalizeH="0" baseline="0" noProof="0">
                          <a:ln>
                            <a:noFill/>
                          </a:ln>
                          <a:solidFill>
                            <a:prstClr val="black"/>
                          </a:solidFill>
                          <a:effectLst/>
                          <a:uLnTx/>
                          <a:uFillTx/>
                          <a:latin typeface="+mn-lt"/>
                        </a:rPr>
                        <a:t>$3.27M</a:t>
                      </a:r>
                      <a:r>
                        <a:rPr lang="en-US" sz="1050" b="0" i="0" u="none" strike="noStrike" kern="1200" cap="none" spc="0" normalizeH="0" baseline="0" noProof="0">
                          <a:ln>
                            <a:noFill/>
                          </a:ln>
                          <a:solidFill>
                            <a:schemeClr val="tx1"/>
                          </a:solidFill>
                          <a:effectLst/>
                          <a:uLnTx/>
                          <a:uFillTx/>
                          <a:latin typeface="+mn-lt"/>
                        </a:rPr>
                        <a:t>)</a:t>
                      </a:r>
                      <a:endParaRPr kumimoji="0" lang="en-US" sz="1050" b="0" u="none" strike="noStrike" kern="1200" cap="none" spc="0" normalizeH="0" baseline="0" noProof="0">
                        <a:ln>
                          <a:noFill/>
                        </a:ln>
                        <a:solidFill>
                          <a:prstClr val="black"/>
                        </a:solidFill>
                        <a:effectLst/>
                        <a:uLnTx/>
                        <a:uFillTx/>
                        <a:latin typeface="+mn-lt"/>
                      </a:endParaRP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4849828"/>
                  </a:ext>
                </a:extLst>
              </a:tr>
            </a:tbl>
          </a:graphicData>
        </a:graphic>
      </p:graphicFrame>
      <p:sp>
        <p:nvSpPr>
          <p:cNvPr id="3" name="Title 1">
            <a:extLst>
              <a:ext uri="{FF2B5EF4-FFF2-40B4-BE49-F238E27FC236}">
                <a16:creationId xmlns:a16="http://schemas.microsoft.com/office/drawing/2014/main" id="{61E06656-ED07-23C2-C08C-08C331FF63C3}"/>
              </a:ext>
            </a:extLst>
          </p:cNvPr>
          <p:cNvSpPr txBox="1">
            <a:spLocks/>
          </p:cNvSpPr>
          <p:nvPr/>
        </p:nvSpPr>
        <p:spPr>
          <a:xfrm>
            <a:off x="0" y="2899825"/>
            <a:ext cx="6858000" cy="479238"/>
          </a:xfrm>
          <a:prstGeom prst="rect">
            <a:avLst/>
          </a:prstGeom>
        </p:spPr>
        <p:txBody>
          <a:bodyPr vert="horz" lIns="36576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a:lnSpc>
                <a:spcPct val="120000"/>
              </a:lnSpc>
            </a:pPr>
            <a:r>
              <a:rPr lang="en-US" sz="1800" b="0">
                <a:solidFill>
                  <a:schemeClr val="tx1"/>
                </a:solidFill>
                <a:latin typeface="Franklin Gothic Demi" panose="020B0703020102020204" pitchFamily="34" charset="0"/>
              </a:rPr>
              <a:t>Return on investment</a:t>
            </a:r>
            <a:endParaRPr lang="en-US" sz="1400" b="0">
              <a:latin typeface="Franklin Gothic Demi" panose="020B0703020102020204" pitchFamily="34" charset="0"/>
            </a:endParaRPr>
          </a:p>
        </p:txBody>
      </p:sp>
      <p:grpSp>
        <p:nvGrpSpPr>
          <p:cNvPr id="4" name="Group 3">
            <a:extLst>
              <a:ext uri="{FF2B5EF4-FFF2-40B4-BE49-F238E27FC236}">
                <a16:creationId xmlns:a16="http://schemas.microsoft.com/office/drawing/2014/main" id="{C59446C6-543B-8578-505F-EDA8784EF5E7}"/>
              </a:ext>
            </a:extLst>
          </p:cNvPr>
          <p:cNvGrpSpPr/>
          <p:nvPr/>
        </p:nvGrpSpPr>
        <p:grpSpPr>
          <a:xfrm>
            <a:off x="1461071" y="5533060"/>
            <a:ext cx="3899471" cy="1171561"/>
            <a:chOff x="5705912" y="3631787"/>
            <a:chExt cx="3899471" cy="1171561"/>
          </a:xfrm>
        </p:grpSpPr>
        <p:sp>
          <p:nvSpPr>
            <p:cNvPr id="5" name="Rectangle 4">
              <a:extLst>
                <a:ext uri="{FF2B5EF4-FFF2-40B4-BE49-F238E27FC236}">
                  <a16:creationId xmlns:a16="http://schemas.microsoft.com/office/drawing/2014/main" id="{FD152490-36C7-C9D3-FEA6-CF1E70450B9F}"/>
                </a:ext>
              </a:extLst>
            </p:cNvPr>
            <p:cNvSpPr>
              <a:spLocks noChangeAspect="1"/>
            </p:cNvSpPr>
            <p:nvPr/>
          </p:nvSpPr>
          <p:spPr>
            <a:xfrm>
              <a:off x="5742299" y="3972531"/>
              <a:ext cx="3863084" cy="790152"/>
            </a:xfrm>
            <a:prstGeom prst="rect">
              <a:avLst/>
            </a:prstGeom>
            <a:solidFill>
              <a:schemeClr val="bg1"/>
            </a:solidFill>
            <a:ln w="25400">
              <a:solidFill>
                <a:schemeClr val="bg2">
                  <a:lumMod val="75000"/>
                </a:schemeClr>
              </a:solidFill>
              <a:extLst>
                <a:ext uri="{C807C97D-BFC1-408E-A445-0C87EB9F89A2}">
                  <ask:lineSketchStyleProps xmlns:ask="http://schemas.microsoft.com/office/drawing/2018/sketchyshapes" sd="1219033472">
                    <a:custGeom>
                      <a:avLst/>
                      <a:gdLst>
                        <a:gd name="connsiteX0" fmla="*/ 0 w 1737088"/>
                        <a:gd name="connsiteY0" fmla="*/ 0 h 1967719"/>
                        <a:gd name="connsiteX1" fmla="*/ 561658 w 1737088"/>
                        <a:gd name="connsiteY1" fmla="*/ 0 h 1967719"/>
                        <a:gd name="connsiteX2" fmla="*/ 1140688 w 1737088"/>
                        <a:gd name="connsiteY2" fmla="*/ 0 h 1967719"/>
                        <a:gd name="connsiteX3" fmla="*/ 1737088 w 1737088"/>
                        <a:gd name="connsiteY3" fmla="*/ 0 h 1967719"/>
                        <a:gd name="connsiteX4" fmla="*/ 1737088 w 1737088"/>
                        <a:gd name="connsiteY4" fmla="*/ 675584 h 1967719"/>
                        <a:gd name="connsiteX5" fmla="*/ 1737088 w 1737088"/>
                        <a:gd name="connsiteY5" fmla="*/ 1272458 h 1967719"/>
                        <a:gd name="connsiteX6" fmla="*/ 1737088 w 1737088"/>
                        <a:gd name="connsiteY6" fmla="*/ 1967719 h 1967719"/>
                        <a:gd name="connsiteX7" fmla="*/ 1123317 w 1737088"/>
                        <a:gd name="connsiteY7" fmla="*/ 1967719 h 1967719"/>
                        <a:gd name="connsiteX8" fmla="*/ 509546 w 1737088"/>
                        <a:gd name="connsiteY8" fmla="*/ 1967719 h 1967719"/>
                        <a:gd name="connsiteX9" fmla="*/ 0 w 1737088"/>
                        <a:gd name="connsiteY9" fmla="*/ 1967719 h 1967719"/>
                        <a:gd name="connsiteX10" fmla="*/ 0 w 1737088"/>
                        <a:gd name="connsiteY10" fmla="*/ 1331490 h 1967719"/>
                        <a:gd name="connsiteX11" fmla="*/ 0 w 1737088"/>
                        <a:gd name="connsiteY11" fmla="*/ 675584 h 1967719"/>
                        <a:gd name="connsiteX12" fmla="*/ 0 w 1737088"/>
                        <a:gd name="connsiteY12" fmla="*/ 0 h 196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088" h="1967719" fill="none" extrusionOk="0">
                          <a:moveTo>
                            <a:pt x="0" y="0"/>
                          </a:moveTo>
                          <a:cubicBezTo>
                            <a:pt x="117345" y="18597"/>
                            <a:pt x="430454" y="-7664"/>
                            <a:pt x="561658" y="0"/>
                          </a:cubicBezTo>
                          <a:cubicBezTo>
                            <a:pt x="692862" y="7664"/>
                            <a:pt x="968034" y="27917"/>
                            <a:pt x="1140688" y="0"/>
                          </a:cubicBezTo>
                          <a:cubicBezTo>
                            <a:pt x="1313342" y="-27917"/>
                            <a:pt x="1562442" y="11309"/>
                            <a:pt x="1737088" y="0"/>
                          </a:cubicBezTo>
                          <a:cubicBezTo>
                            <a:pt x="1720613" y="214887"/>
                            <a:pt x="1731483" y="354862"/>
                            <a:pt x="1737088" y="675584"/>
                          </a:cubicBezTo>
                          <a:cubicBezTo>
                            <a:pt x="1742693" y="996306"/>
                            <a:pt x="1766097" y="988271"/>
                            <a:pt x="1737088" y="1272458"/>
                          </a:cubicBezTo>
                          <a:cubicBezTo>
                            <a:pt x="1708079" y="1556645"/>
                            <a:pt x="1720205" y="1802599"/>
                            <a:pt x="1737088" y="1967719"/>
                          </a:cubicBezTo>
                          <a:cubicBezTo>
                            <a:pt x="1581721" y="1969790"/>
                            <a:pt x="1377664" y="1984845"/>
                            <a:pt x="1123317" y="1967719"/>
                          </a:cubicBezTo>
                          <a:cubicBezTo>
                            <a:pt x="868970" y="1950593"/>
                            <a:pt x="753750" y="1965332"/>
                            <a:pt x="509546" y="1967719"/>
                          </a:cubicBezTo>
                          <a:cubicBezTo>
                            <a:pt x="265342" y="1970106"/>
                            <a:pt x="135085" y="1953332"/>
                            <a:pt x="0" y="1967719"/>
                          </a:cubicBezTo>
                          <a:cubicBezTo>
                            <a:pt x="-4587" y="1736796"/>
                            <a:pt x="-8471" y="1545688"/>
                            <a:pt x="0" y="1331490"/>
                          </a:cubicBezTo>
                          <a:cubicBezTo>
                            <a:pt x="8471" y="1117292"/>
                            <a:pt x="9713" y="994135"/>
                            <a:pt x="0" y="675584"/>
                          </a:cubicBezTo>
                          <a:cubicBezTo>
                            <a:pt x="-9713" y="357033"/>
                            <a:pt x="-1730" y="173022"/>
                            <a:pt x="0" y="0"/>
                          </a:cubicBezTo>
                          <a:close/>
                        </a:path>
                        <a:path w="1737088" h="1967719" stroke="0" extrusionOk="0">
                          <a:moveTo>
                            <a:pt x="0" y="0"/>
                          </a:moveTo>
                          <a:cubicBezTo>
                            <a:pt x="130325" y="-4410"/>
                            <a:pt x="368207" y="-19092"/>
                            <a:pt x="561658" y="0"/>
                          </a:cubicBezTo>
                          <a:cubicBezTo>
                            <a:pt x="755109" y="19092"/>
                            <a:pt x="963787" y="-13935"/>
                            <a:pt x="1088575" y="0"/>
                          </a:cubicBezTo>
                          <a:cubicBezTo>
                            <a:pt x="1213363" y="13935"/>
                            <a:pt x="1564833" y="27292"/>
                            <a:pt x="1737088" y="0"/>
                          </a:cubicBezTo>
                          <a:cubicBezTo>
                            <a:pt x="1767734" y="279233"/>
                            <a:pt x="1729793" y="438324"/>
                            <a:pt x="1737088" y="636229"/>
                          </a:cubicBezTo>
                          <a:cubicBezTo>
                            <a:pt x="1744383" y="834134"/>
                            <a:pt x="1750412" y="1082967"/>
                            <a:pt x="1737088" y="1252781"/>
                          </a:cubicBezTo>
                          <a:cubicBezTo>
                            <a:pt x="1723764" y="1422595"/>
                            <a:pt x="1766154" y="1817807"/>
                            <a:pt x="1737088" y="1967719"/>
                          </a:cubicBezTo>
                          <a:cubicBezTo>
                            <a:pt x="1558342" y="1968056"/>
                            <a:pt x="1343218" y="1955130"/>
                            <a:pt x="1158059" y="1967719"/>
                          </a:cubicBezTo>
                          <a:cubicBezTo>
                            <a:pt x="972900" y="1980308"/>
                            <a:pt x="788474" y="1979143"/>
                            <a:pt x="544288" y="1967719"/>
                          </a:cubicBezTo>
                          <a:cubicBezTo>
                            <a:pt x="300102" y="1956295"/>
                            <a:pt x="183573" y="1961492"/>
                            <a:pt x="0" y="1967719"/>
                          </a:cubicBezTo>
                          <a:cubicBezTo>
                            <a:pt x="30714" y="1715986"/>
                            <a:pt x="28133" y="1511534"/>
                            <a:pt x="0" y="1311813"/>
                          </a:cubicBezTo>
                          <a:cubicBezTo>
                            <a:pt x="-28133" y="1112092"/>
                            <a:pt x="15110" y="856742"/>
                            <a:pt x="0" y="675584"/>
                          </a:cubicBezTo>
                          <a:cubicBezTo>
                            <a:pt x="-15110" y="494426"/>
                            <a:pt x="-29557" y="19154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 name="Rounded Rectangle 23">
              <a:extLst>
                <a:ext uri="{FF2B5EF4-FFF2-40B4-BE49-F238E27FC236}">
                  <a16:creationId xmlns:a16="http://schemas.microsoft.com/office/drawing/2014/main" id="{435142F7-C235-EF2C-98E7-A86106E2180B}"/>
                </a:ext>
              </a:extLst>
            </p:cNvPr>
            <p:cNvSpPr/>
            <p:nvPr/>
          </p:nvSpPr>
          <p:spPr>
            <a:xfrm>
              <a:off x="5705912" y="4050526"/>
              <a:ext cx="2000035" cy="75282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Franklin Gothic Demi" panose="020B0703020102020204" pitchFamily="34" charset="0"/>
                </a:rPr>
                <a:t>$</a:t>
              </a:r>
              <a:r>
                <a:rPr lang="en-US" sz="1400">
                  <a:solidFill>
                    <a:prstClr val="black"/>
                  </a:solidFill>
                  <a:latin typeface="Franklin Gothic Demi" panose="020B0703020102020204" pitchFamily="34" charset="0"/>
                </a:rPr>
                <a:t>3.27M</a:t>
              </a:r>
              <a:endParaRPr lang="en-US" sz="140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ctr"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Franklin Gothic Book" panose="020B0503020102020204"/>
                  <a:ea typeface="+mn-ea"/>
                  <a:cs typeface="+mn-cs"/>
                </a:rPr>
                <a:t>Value-add in 2024</a:t>
              </a:r>
            </a:p>
          </p:txBody>
        </p:sp>
        <p:sp>
          <p:nvSpPr>
            <p:cNvPr id="7" name="Rounded Rectangle 23">
              <a:extLst>
                <a:ext uri="{FF2B5EF4-FFF2-40B4-BE49-F238E27FC236}">
                  <a16:creationId xmlns:a16="http://schemas.microsoft.com/office/drawing/2014/main" id="{3EEA01C7-8B7C-D0B2-8CDB-C8E6723A3EBF}"/>
                </a:ext>
              </a:extLst>
            </p:cNvPr>
            <p:cNvSpPr/>
            <p:nvPr/>
          </p:nvSpPr>
          <p:spPr>
            <a:xfrm>
              <a:off x="7605347" y="4050526"/>
              <a:ext cx="2000035" cy="75282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Franklin Gothic Demi" panose="020B0703020102020204" pitchFamily="34" charset="0"/>
                </a:rPr>
                <a:t>$279.5K</a:t>
              </a:r>
            </a:p>
            <a:p>
              <a:pPr marL="0" marR="0" lvl="0" indent="0" algn="ctr"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Franklin Gothic Book" panose="020B0503020102020204"/>
                  <a:ea typeface="+mn-ea"/>
                  <a:cs typeface="+mn-cs"/>
                </a:rPr>
                <a:t>Cost Savings</a:t>
              </a:r>
            </a:p>
          </p:txBody>
        </p:sp>
        <p:pic>
          <p:nvPicPr>
            <p:cNvPr id="8" name="Graphic 7" descr="Register with solid fill">
              <a:extLst>
                <a:ext uri="{FF2B5EF4-FFF2-40B4-BE49-F238E27FC236}">
                  <a16:creationId xmlns:a16="http://schemas.microsoft.com/office/drawing/2014/main" id="{A5FCD1A7-049A-DBA1-7A10-7E164A4DF2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0054" y="3631787"/>
              <a:ext cx="607575" cy="607575"/>
            </a:xfrm>
            <a:prstGeom prst="rect">
              <a:avLst/>
            </a:prstGeom>
          </p:spPr>
        </p:pic>
        <p:sp>
          <p:nvSpPr>
            <p:cNvPr id="10" name="TextBox 9">
              <a:extLst>
                <a:ext uri="{FF2B5EF4-FFF2-40B4-BE49-F238E27FC236}">
                  <a16:creationId xmlns:a16="http://schemas.microsoft.com/office/drawing/2014/main" id="{E842C450-0652-2E86-0A28-5D243D5AA28A}"/>
                </a:ext>
              </a:extLst>
            </p:cNvPr>
            <p:cNvSpPr txBox="1"/>
            <p:nvPr/>
          </p:nvSpPr>
          <p:spPr>
            <a:xfrm>
              <a:off x="7351625" y="4108671"/>
              <a:ext cx="60757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D57B0"/>
                  </a:solidFill>
                  <a:effectLst/>
                  <a:uLnTx/>
                  <a:uFillTx/>
                  <a:latin typeface="Franklin Gothic Heavy" panose="020B0603020102020204" pitchFamily="34" charset="0"/>
                  <a:ea typeface="+mn-ea"/>
                  <a:cs typeface="+mn-cs"/>
                </a:rPr>
                <a:t>+</a:t>
              </a:r>
            </a:p>
          </p:txBody>
        </p:sp>
      </p:grpSp>
      <p:sp>
        <p:nvSpPr>
          <p:cNvPr id="14" name="Rounded Rectangle 13">
            <a:extLst>
              <a:ext uri="{FF2B5EF4-FFF2-40B4-BE49-F238E27FC236}">
                <a16:creationId xmlns:a16="http://schemas.microsoft.com/office/drawing/2014/main" id="{AE3B3895-DAA8-133B-EED0-65AFB8A526DC}"/>
              </a:ext>
            </a:extLst>
          </p:cNvPr>
          <p:cNvSpPr/>
          <p:nvPr/>
        </p:nvSpPr>
        <p:spPr>
          <a:xfrm>
            <a:off x="365947" y="6988136"/>
            <a:ext cx="6103293" cy="143517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5875">
              <a:lnSpc>
                <a:spcPct val="110000"/>
              </a:lnSpc>
              <a:defRPr/>
            </a:pPr>
            <a:r>
              <a:rPr lang="en-US" sz="1100" spc="10">
                <a:solidFill>
                  <a:prstClr val="black"/>
                </a:solidFill>
                <a:latin typeface="Franklin Gothic Book" panose="020B0503020102020204"/>
              </a:rPr>
              <a:t>To estimate the return on investment from CEPO’s CE program, we compared the program’s annual expenditures to the commercial value of CE credit hours awarded in 2024. We estimated the average commercial cost of earning 1.0 CE credit by dividing the average amount spent on continuing education in 2024 by the average number of credit hours required for professional licensure. The average commercial cost of 1.0 CE credit was used to estimate the total commercial value of the sum of CE credits issued through CEPO in 2024. </a:t>
            </a:r>
          </a:p>
        </p:txBody>
      </p:sp>
    </p:spTree>
    <p:extLst>
      <p:ext uri="{BB962C8B-B14F-4D97-AF65-F5344CB8AC3E}">
        <p14:creationId xmlns:p14="http://schemas.microsoft.com/office/powerpoint/2010/main" val="3847383182"/>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A29609-B54E-4C7B-AA8E-5F3520F3735B}"/>
              </a:ext>
            </a:extLst>
          </p:cNvPr>
          <p:cNvSpPr>
            <a:spLocks noGrp="1"/>
          </p:cNvSpPr>
          <p:nvPr>
            <p:ph type="sldNum" sz="quarter" idx="12"/>
          </p:nvPr>
        </p:nvSpPr>
        <p:spPr>
          <a:xfrm>
            <a:off x="3634353" y="8635317"/>
            <a:ext cx="2956880" cy="485775"/>
          </a:xfrm>
        </p:spPr>
        <p:txBody>
          <a:bodyPr/>
          <a:lstStyle/>
          <a:p>
            <a:fld id="{1CE1EA8B-AD6D-4DEB-837C-E861A816A26D}" type="slidenum">
              <a:rPr lang="en-US" smtClean="0">
                <a:solidFill>
                  <a:schemeClr val="bg1"/>
                </a:solidFill>
              </a:rPr>
              <a:pPr/>
              <a:t>2</a:t>
            </a:fld>
            <a:endParaRPr lang="en-US">
              <a:solidFill>
                <a:schemeClr val="bg1"/>
              </a:solidFill>
            </a:endParaRPr>
          </a:p>
        </p:txBody>
      </p:sp>
      <p:sp>
        <p:nvSpPr>
          <p:cNvPr id="5" name="TextBox 4">
            <a:extLst>
              <a:ext uri="{FF2B5EF4-FFF2-40B4-BE49-F238E27FC236}">
                <a16:creationId xmlns:a16="http://schemas.microsoft.com/office/drawing/2014/main" id="{E259B00B-0B6C-4FFC-813A-D9A8DE99271F}"/>
              </a:ext>
            </a:extLst>
          </p:cNvPr>
          <p:cNvSpPr txBox="1"/>
          <p:nvPr/>
        </p:nvSpPr>
        <p:spPr>
          <a:xfrm>
            <a:off x="361742" y="764757"/>
            <a:ext cx="6229492" cy="523220"/>
          </a:xfrm>
          <a:prstGeom prst="rect">
            <a:avLst/>
          </a:prstGeom>
          <a:noFill/>
        </p:spPr>
        <p:txBody>
          <a:bodyPr wrap="square" rtlCol="0">
            <a:spAutoFit/>
          </a:bodyPr>
          <a:lstStyle/>
          <a:p>
            <a:pPr algn="ctr"/>
            <a:r>
              <a:rPr lang="en-US" sz="2800">
                <a:solidFill>
                  <a:srgbClr val="0D57B0"/>
                </a:solidFill>
                <a:highlight>
                  <a:srgbClr val="FFFFFF"/>
                </a:highlight>
                <a:latin typeface="Franklin Gothic Demi" panose="020B0703020102020204" pitchFamily="34" charset="0"/>
              </a:rPr>
              <a:t>Tables and Figures</a:t>
            </a:r>
          </a:p>
        </p:txBody>
      </p:sp>
      <p:sp>
        <p:nvSpPr>
          <p:cNvPr id="7" name="Rectangle: Rounded Corners 6">
            <a:extLst>
              <a:ext uri="{FF2B5EF4-FFF2-40B4-BE49-F238E27FC236}">
                <a16:creationId xmlns:a16="http://schemas.microsoft.com/office/drawing/2014/main" id="{83C499CB-1C7A-6BDB-6C26-703D7E1976ED}"/>
              </a:ext>
            </a:extLst>
          </p:cNvPr>
          <p:cNvSpPr/>
          <p:nvPr/>
        </p:nvSpPr>
        <p:spPr>
          <a:xfrm>
            <a:off x="4934989" y="8575231"/>
            <a:ext cx="1212627" cy="497712"/>
          </a:xfrm>
          <a:prstGeom prst="round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DRAFT</a:t>
            </a:r>
          </a:p>
        </p:txBody>
      </p:sp>
      <p:graphicFrame>
        <p:nvGraphicFramePr>
          <p:cNvPr id="11" name="Table 10">
            <a:extLst>
              <a:ext uri="{FF2B5EF4-FFF2-40B4-BE49-F238E27FC236}">
                <a16:creationId xmlns:a16="http://schemas.microsoft.com/office/drawing/2014/main" id="{B806AADA-D774-E272-0D25-B0725FB7CF37}"/>
              </a:ext>
            </a:extLst>
          </p:cNvPr>
          <p:cNvGraphicFramePr>
            <a:graphicFrameLocks noGrp="1"/>
          </p:cNvGraphicFramePr>
          <p:nvPr>
            <p:extLst>
              <p:ext uri="{D42A27DB-BD31-4B8C-83A1-F6EECF244321}">
                <p14:modId xmlns:p14="http://schemas.microsoft.com/office/powerpoint/2010/main" val="2152458434"/>
              </p:ext>
            </p:extLst>
          </p:nvPr>
        </p:nvGraphicFramePr>
        <p:xfrm>
          <a:off x="866983" y="1332324"/>
          <a:ext cx="5124034" cy="3048000"/>
        </p:xfrm>
        <a:graphic>
          <a:graphicData uri="http://schemas.openxmlformats.org/drawingml/2006/table">
            <a:tbl>
              <a:tblPr firstRow="1" bandRow="1">
                <a:tableStyleId>{3B4B98B0-60AC-42C2-AFA5-B58CD77FA1E5}</a:tableStyleId>
              </a:tblPr>
              <a:tblGrid>
                <a:gridCol w="4305068">
                  <a:extLst>
                    <a:ext uri="{9D8B030D-6E8A-4147-A177-3AD203B41FA5}">
                      <a16:colId xmlns:a16="http://schemas.microsoft.com/office/drawing/2014/main" val="48510454"/>
                    </a:ext>
                  </a:extLst>
                </a:gridCol>
                <a:gridCol w="818966">
                  <a:extLst>
                    <a:ext uri="{9D8B030D-6E8A-4147-A177-3AD203B41FA5}">
                      <a16:colId xmlns:a16="http://schemas.microsoft.com/office/drawing/2014/main" val="3990266727"/>
                    </a:ext>
                  </a:extLst>
                </a:gridCol>
              </a:tblGrid>
              <a:tr h="268529">
                <a:tc>
                  <a:txBody>
                    <a:bodyPr/>
                    <a:lstStyle/>
                    <a:p>
                      <a:pPr algn="ctr"/>
                      <a:r>
                        <a:rPr lang="en-US" sz="1400" b="0">
                          <a:latin typeface="Franklin Gothic Demi" panose="020B0703020102020204" pitchFamily="34" charset="0"/>
                        </a:rPr>
                        <a:t>Tables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400" b="0">
                          <a:latin typeface="Franklin Gothic Demi" panose="020B0703020102020204" pitchFamily="34" charset="0"/>
                        </a:rPr>
                        <a:t>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08908185"/>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67341942"/>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983449"/>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30038670"/>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231653501"/>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7300892"/>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4065440"/>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0652030"/>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80530758"/>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78106587"/>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8606129"/>
                  </a:ext>
                </a:extLst>
              </a:tr>
            </a:tbl>
          </a:graphicData>
        </a:graphic>
      </p:graphicFrame>
      <p:graphicFrame>
        <p:nvGraphicFramePr>
          <p:cNvPr id="12" name="Table 11">
            <a:extLst>
              <a:ext uri="{FF2B5EF4-FFF2-40B4-BE49-F238E27FC236}">
                <a16:creationId xmlns:a16="http://schemas.microsoft.com/office/drawing/2014/main" id="{C22FCE12-50E3-FEFB-2BBE-F67D9EC91D67}"/>
              </a:ext>
            </a:extLst>
          </p:cNvPr>
          <p:cNvGraphicFramePr>
            <a:graphicFrameLocks noGrp="1"/>
          </p:cNvGraphicFramePr>
          <p:nvPr>
            <p:extLst>
              <p:ext uri="{D42A27DB-BD31-4B8C-83A1-F6EECF244321}">
                <p14:modId xmlns:p14="http://schemas.microsoft.com/office/powerpoint/2010/main" val="360622913"/>
              </p:ext>
            </p:extLst>
          </p:nvPr>
        </p:nvGraphicFramePr>
        <p:xfrm>
          <a:off x="866983" y="4777325"/>
          <a:ext cx="5124034" cy="3048000"/>
        </p:xfrm>
        <a:graphic>
          <a:graphicData uri="http://schemas.openxmlformats.org/drawingml/2006/table">
            <a:tbl>
              <a:tblPr firstRow="1" bandRow="1">
                <a:tableStyleId>{3B4B98B0-60AC-42C2-AFA5-B58CD77FA1E5}</a:tableStyleId>
              </a:tblPr>
              <a:tblGrid>
                <a:gridCol w="4305068">
                  <a:extLst>
                    <a:ext uri="{9D8B030D-6E8A-4147-A177-3AD203B41FA5}">
                      <a16:colId xmlns:a16="http://schemas.microsoft.com/office/drawing/2014/main" val="48510454"/>
                    </a:ext>
                  </a:extLst>
                </a:gridCol>
                <a:gridCol w="818966">
                  <a:extLst>
                    <a:ext uri="{9D8B030D-6E8A-4147-A177-3AD203B41FA5}">
                      <a16:colId xmlns:a16="http://schemas.microsoft.com/office/drawing/2014/main" val="3990266727"/>
                    </a:ext>
                  </a:extLst>
                </a:gridCol>
              </a:tblGrid>
              <a:tr h="268529">
                <a:tc>
                  <a:txBody>
                    <a:bodyPr/>
                    <a:lstStyle/>
                    <a:p>
                      <a:pPr algn="ctr"/>
                      <a:r>
                        <a:rPr lang="en-US" sz="1400" b="0">
                          <a:latin typeface="Franklin Gothic Demi" panose="020B0703020102020204" pitchFamily="34" charset="0"/>
                        </a:rPr>
                        <a:t>Figures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400" b="0">
                          <a:latin typeface="Franklin Gothic Demi" panose="020B0703020102020204" pitchFamily="34" charset="0"/>
                        </a:rPr>
                        <a:t>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808908185"/>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67341942"/>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7983449"/>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30038670"/>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231653501"/>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17300892"/>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4065440"/>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0652030"/>
                  </a:ext>
                </a:extLst>
              </a:tr>
              <a:tr h="241676">
                <a:tc>
                  <a:txBody>
                    <a:bodyPr/>
                    <a:lstStyle/>
                    <a:p>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sz="1200">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80530758"/>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78106587"/>
                  </a:ext>
                </a:extLst>
              </a:tr>
              <a:tr h="241676">
                <a:tc>
                  <a:txBody>
                    <a:bodyPr/>
                    <a:lstStyle/>
                    <a:p>
                      <a:pPr marL="171450" indent="-171450">
                        <a:buFont typeface="Arial" panose="020B0604020202020204" pitchFamily="34" charset="0"/>
                        <a:buChar char="•"/>
                      </a:pP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8606129"/>
                  </a:ext>
                </a:extLst>
              </a:tr>
            </a:tbl>
          </a:graphicData>
        </a:graphic>
      </p:graphicFrame>
      <p:sp>
        <p:nvSpPr>
          <p:cNvPr id="4" name="Rectangle: Rounded Corners 3">
            <a:extLst>
              <a:ext uri="{FF2B5EF4-FFF2-40B4-BE49-F238E27FC236}">
                <a16:creationId xmlns:a16="http://schemas.microsoft.com/office/drawing/2014/main" id="{9F1D2678-ADD5-5A4E-276E-DD347F026527}"/>
              </a:ext>
            </a:extLst>
          </p:cNvPr>
          <p:cNvSpPr/>
          <p:nvPr/>
        </p:nvSpPr>
        <p:spPr>
          <a:xfrm>
            <a:off x="1970499" y="3591745"/>
            <a:ext cx="3011977" cy="13098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t>Placeholder</a:t>
            </a:r>
          </a:p>
        </p:txBody>
      </p:sp>
    </p:spTree>
    <p:extLst>
      <p:ext uri="{BB962C8B-B14F-4D97-AF65-F5344CB8AC3E}">
        <p14:creationId xmlns:p14="http://schemas.microsoft.com/office/powerpoint/2010/main" val="150759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941832"/>
            <a:ext cx="6858000" cy="1471410"/>
          </a:xfrm>
        </p:spPr>
        <p:txBody>
          <a:bodyPr/>
          <a:lstStyle/>
          <a:p>
            <a:pPr marL="7938" indent="0">
              <a:lnSpc>
                <a:spcPct val="110000"/>
              </a:lnSpc>
              <a:buNone/>
            </a:pPr>
            <a:r>
              <a:rPr lang="en-US" sz="1300"/>
              <a:t>CEPO remains committed to our foundational principals of reducing cost associated with CE for health professionals, while maintaining educational requirements and competency to provide the best possible care to beneficiaries. The following are key recommendations for 2025 based on our assessment of CY24.</a:t>
            </a:r>
          </a:p>
          <a:p>
            <a:endParaRPr lang="en-US"/>
          </a:p>
        </p:txBody>
      </p:sp>
      <p:graphicFrame>
        <p:nvGraphicFramePr>
          <p:cNvPr id="4" name="Table 3">
            <a:extLst>
              <a:ext uri="{FF2B5EF4-FFF2-40B4-BE49-F238E27FC236}">
                <a16:creationId xmlns:a16="http://schemas.microsoft.com/office/drawing/2014/main" id="{FBFA815B-BCAE-B40F-B5CE-5A4FA3930F4B}"/>
              </a:ext>
            </a:extLst>
          </p:cNvPr>
          <p:cNvGraphicFramePr>
            <a:graphicFrameLocks noGrp="1"/>
          </p:cNvGraphicFramePr>
          <p:nvPr>
            <p:extLst>
              <p:ext uri="{D42A27DB-BD31-4B8C-83A1-F6EECF244321}">
                <p14:modId xmlns:p14="http://schemas.microsoft.com/office/powerpoint/2010/main" val="3139613531"/>
              </p:ext>
            </p:extLst>
          </p:nvPr>
        </p:nvGraphicFramePr>
        <p:xfrm>
          <a:off x="481035" y="2061664"/>
          <a:ext cx="5968952" cy="347472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Strengthen our strategic relationships with key stakeholders to expand outreach efforts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In 2024, CEPO engaged with stakeholders through meetings, monthly email blasts, and conferences. </a:t>
                      </a:r>
                      <a:r>
                        <a:rPr lang="en-US" sz="1400" b="0">
                          <a:latin typeface="Franklin Gothic Demi" panose="020B0703020102020204" pitchFamily="34" charset="0"/>
                        </a:rPr>
                        <a:t>Key recommendations include:</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370840">
                <a:tc>
                  <a:txBody>
                    <a:bodyPr/>
                    <a:lstStyle/>
                    <a:p>
                      <a:pPr marL="285750" indent="-285750">
                        <a:buFont typeface="Wingdings" panose="05000000000000000000" pitchFamily="2" charset="2"/>
                        <a:buChar char="Ø"/>
                      </a:pPr>
                      <a:r>
                        <a:rPr lang="en-US" sz="1400" b="0">
                          <a:latin typeface="Franklin Gothic Demi" panose="020B0703020102020204" pitchFamily="34" charset="0"/>
                        </a:rPr>
                        <a:t>Conduct more frequent meetings with the VA </a:t>
                      </a:r>
                      <a:r>
                        <a:rPr lang="en-US" sz="1400"/>
                        <a:t>to obtain insight into CEPO processes and ensure they are active participants in CCSS planning</a:t>
                      </a:r>
                    </a:p>
                    <a:p>
                      <a:pPr marL="285750" indent="-285750">
                        <a:buFont typeface="Wingdings" panose="05000000000000000000" pitchFamily="2" charset="2"/>
                        <a:buChar char="Ø"/>
                      </a:pPr>
                      <a:r>
                        <a:rPr lang="en-US" sz="1400" b="0">
                          <a:latin typeface="Franklin Gothic Demi" panose="020B0703020102020204" pitchFamily="34" charset="0"/>
                        </a:rPr>
                        <a:t>Continue to find ways promote CE/CME </a:t>
                      </a:r>
                      <a:r>
                        <a:rPr lang="en-US" sz="1400"/>
                        <a:t>opportunities to new and existing stakeholders, such as utilizing our stakeholders’ channels for advertising </a:t>
                      </a:r>
                    </a:p>
                    <a:p>
                      <a:pPr marL="285750" indent="-285750">
                        <a:buFont typeface="Wingdings" panose="05000000000000000000" pitchFamily="2" charset="2"/>
                        <a:buChar char="Ø"/>
                      </a:pPr>
                      <a:r>
                        <a:rPr lang="en-US" sz="1400" b="0">
                          <a:latin typeface="Franklin Gothic Demi" panose="020B0703020102020204" pitchFamily="34" charset="0"/>
                        </a:rPr>
                        <a:t>Engage regularly with DHA stakeholders </a:t>
                      </a:r>
                      <a:r>
                        <a:rPr lang="en-US" sz="1400"/>
                        <a:t>across different channels (e.g., attend Clinical Communities meeting and have a CEPO booth at DHA conferences) to advertise our program and CE/CME events</a:t>
                      </a:r>
                    </a:p>
                    <a:p>
                      <a:pPr marL="285750" lvl="0" indent="-285750">
                        <a:buFont typeface="Wingdings" panose="05000000000000000000" pitchFamily="2" charset="2"/>
                        <a:buChar char="Ø"/>
                      </a:pPr>
                      <a:r>
                        <a:rPr lang="en-US" sz="1400" b="0">
                          <a:latin typeface="Franklin Gothic Demi" panose="020B0703020102020204" pitchFamily="34" charset="0"/>
                        </a:rPr>
                        <a:t>Provide looping slides and CEPO tri-fold brochures </a:t>
                      </a:r>
                      <a:r>
                        <a:rPr lang="en-US" sz="1400"/>
                        <a:t>at events, even if the team is unable to be physically present</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8" name="Graphic 7" descr="Star with solid fill">
            <a:extLst>
              <a:ext uri="{FF2B5EF4-FFF2-40B4-BE49-F238E27FC236}">
                <a16:creationId xmlns:a16="http://schemas.microsoft.com/office/drawing/2014/main" id="{7934047D-9D0D-26BB-45C2-DBB55887E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15" y="1834844"/>
            <a:ext cx="548640" cy="548640"/>
          </a:xfrm>
          <a:prstGeom prst="rect">
            <a:avLst/>
          </a:prstGeom>
        </p:spPr>
      </p:pic>
      <p:graphicFrame>
        <p:nvGraphicFramePr>
          <p:cNvPr id="3" name="Table 2">
            <a:extLst>
              <a:ext uri="{FF2B5EF4-FFF2-40B4-BE49-F238E27FC236}">
                <a16:creationId xmlns:a16="http://schemas.microsoft.com/office/drawing/2014/main" id="{FDB5A834-C81C-5EED-A24F-3264ACCAF2C8}"/>
              </a:ext>
            </a:extLst>
          </p:cNvPr>
          <p:cNvGraphicFramePr>
            <a:graphicFrameLocks noGrp="1"/>
          </p:cNvGraphicFramePr>
          <p:nvPr>
            <p:extLst>
              <p:ext uri="{D42A27DB-BD31-4B8C-83A1-F6EECF244321}">
                <p14:modId xmlns:p14="http://schemas.microsoft.com/office/powerpoint/2010/main" val="2929506157"/>
              </p:ext>
            </p:extLst>
          </p:nvPr>
        </p:nvGraphicFramePr>
        <p:xfrm>
          <a:off x="481035" y="5754828"/>
          <a:ext cx="5968952" cy="290068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Continue to focus on efficiency and process improvement</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In 2024, CEPO focused on process improvements and user experience enhancements; some in support of the JA reaccreditation process. </a:t>
                      </a:r>
                      <a:r>
                        <a:rPr lang="en-US" sz="1400" b="0">
                          <a:latin typeface="Franklin Gothic Demi" panose="020B0703020102020204" pitchFamily="34" charset="0"/>
                        </a:rPr>
                        <a:t>Key recommendations include: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indent="-285750">
                        <a:buFont typeface="Wingdings" panose="05000000000000000000" pitchFamily="2" charset="2"/>
                        <a:buChar char="Ø"/>
                      </a:pPr>
                      <a:r>
                        <a:rPr lang="en-US" sz="1400" b="0">
                          <a:latin typeface="Franklin Gothic Demi" panose="020B0703020102020204" pitchFamily="34" charset="0"/>
                        </a:rPr>
                        <a:t>Provide a How to Obtain CE (HTOCE) demonstration</a:t>
                      </a:r>
                      <a:r>
                        <a:rPr lang="en-US" sz="1400" b="0"/>
                        <a:t>,</a:t>
                      </a:r>
                      <a:r>
                        <a:rPr lang="en-US" sz="1400" b="1"/>
                        <a:t> </a:t>
                      </a:r>
                      <a:r>
                        <a:rPr lang="en-US" sz="1400" b="0"/>
                        <a:t>when requested, </a:t>
                      </a:r>
                      <a:r>
                        <a:rPr lang="en-US" sz="1400"/>
                        <a:t>at the end of courses that CEPO supports so that learners have a better understanding of the HTOCE process and fewer questions later</a:t>
                      </a:r>
                    </a:p>
                    <a:p>
                      <a:pPr marL="285750" indent="-285750">
                        <a:buFont typeface="Wingdings" panose="05000000000000000000" pitchFamily="2" charset="2"/>
                        <a:buChar char="Ø"/>
                      </a:pPr>
                      <a:r>
                        <a:rPr lang="en-US" sz="1400" b="0">
                          <a:latin typeface="Franklin Gothic Demi" panose="020B0703020102020204" pitchFamily="34" charset="0"/>
                        </a:rPr>
                        <a:t>Look for ways to streamline support </a:t>
                      </a:r>
                      <a:r>
                        <a:rPr lang="en-US" sz="1400"/>
                        <a:t>for extraneous tasks (2024 example: Simplifying the J-7 DHHQ Recording Studio intake request form)</a:t>
                      </a:r>
                    </a:p>
                    <a:p>
                      <a:pPr marL="285750" indent="-285750">
                        <a:buFont typeface="Wingdings" panose="05000000000000000000" pitchFamily="2" charset="2"/>
                        <a:buChar char="Ø"/>
                      </a:pPr>
                      <a:r>
                        <a:rPr lang="en-US" sz="1400" b="0">
                          <a:latin typeface="Franklin Gothic Demi" panose="020B0703020102020204" pitchFamily="34" charset="0"/>
                        </a:rPr>
                        <a:t>Continue to find ways to maximize user experience </a:t>
                      </a:r>
                      <a:r>
                        <a:rPr lang="en-US" sz="1400"/>
                        <a:t>and research how CEPO might utilize tools to enhance its trainings, such as MS Teams Live and polling capabilities</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5" name="Graphic 4" descr="Star with solid fill">
            <a:extLst>
              <a:ext uri="{FF2B5EF4-FFF2-40B4-BE49-F238E27FC236}">
                <a16:creationId xmlns:a16="http://schemas.microsoft.com/office/drawing/2014/main" id="{727DBBDA-3735-9ED8-1D6B-2D51B4949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15" y="5528008"/>
            <a:ext cx="548640" cy="548640"/>
          </a:xfrm>
          <a:prstGeom prst="rect">
            <a:avLst/>
          </a:prstGeom>
        </p:spPr>
      </p:pic>
      <p:sp>
        <p:nvSpPr>
          <p:cNvPr id="11" name="Title 38">
            <a:extLst>
              <a:ext uri="{FF2B5EF4-FFF2-40B4-BE49-F238E27FC236}">
                <a16:creationId xmlns:a16="http://schemas.microsoft.com/office/drawing/2014/main" id="{B5C08F16-D760-D92C-56EE-41F0E709D297}"/>
              </a:ext>
            </a:extLst>
          </p:cNvPr>
          <p:cNvSpPr txBox="1">
            <a:spLocks/>
          </p:cNvSpPr>
          <p:nvPr/>
        </p:nvSpPr>
        <p:spPr>
          <a:xfrm>
            <a:off x="-1" y="502920"/>
            <a:ext cx="7055893" cy="479238"/>
          </a:xfrm>
          <a:prstGeom prst="rect">
            <a:avLst/>
          </a:prstGeom>
        </p:spPr>
        <p:txBody>
          <a:bodyPr vert="horz" lIns="365760" tIns="45720" rIns="365760" bIns="45720" rtlCol="0" anchor="t">
            <a:noAutofit/>
          </a:bodyPr>
          <a:lstStyle>
            <a:lvl1pPr algn="l" defTabSz="685800" rtl="0" eaLnBrk="1" latinLnBrk="0" hangingPunct="1">
              <a:lnSpc>
                <a:spcPct val="110000"/>
              </a:lnSpc>
              <a:spcBef>
                <a:spcPct val="0"/>
              </a:spcBef>
              <a:buNone/>
              <a:defRPr sz="2400" b="1" i="0" kern="1200">
                <a:solidFill>
                  <a:srgbClr val="0D57B0"/>
                </a:solidFill>
                <a:latin typeface="GRAPHIK-SEMIBOLD" panose="020B0503030202060203" pitchFamily="34" charset="77"/>
                <a:ea typeface="+mj-ea"/>
                <a:cs typeface="+mj-cs"/>
              </a:defRPr>
            </a:lvl1pPr>
          </a:lstStyle>
          <a:p>
            <a:r>
              <a:rPr lang="en-US" b="0">
                <a:latin typeface="Franklin Gothic Demi" panose="020B0703020102020204" pitchFamily="34" charset="0"/>
              </a:rPr>
              <a:t>Key Takeaways and Recommendations (1 of 2)</a:t>
            </a:r>
            <a:endParaRPr lang="en-US" sz="2000" b="0">
              <a:latin typeface="Franklin Gothic Demi" panose="020B0703020102020204" pitchFamily="34" charset="0"/>
            </a:endParaRPr>
          </a:p>
        </p:txBody>
      </p:sp>
    </p:spTree>
    <p:extLst>
      <p:ext uri="{BB962C8B-B14F-4D97-AF65-F5344CB8AC3E}">
        <p14:creationId xmlns:p14="http://schemas.microsoft.com/office/powerpoint/2010/main" val="3142342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5C1A42-7111-D9C8-AF29-EB1FBAF1C973}"/>
              </a:ext>
            </a:extLst>
          </p:cNvPr>
          <p:cNvGraphicFramePr>
            <a:graphicFrameLocks noGrp="1"/>
          </p:cNvGraphicFramePr>
          <p:nvPr>
            <p:extLst>
              <p:ext uri="{D42A27DB-BD31-4B8C-83A1-F6EECF244321}">
                <p14:modId xmlns:p14="http://schemas.microsoft.com/office/powerpoint/2010/main" val="3836129090"/>
              </p:ext>
            </p:extLst>
          </p:nvPr>
        </p:nvGraphicFramePr>
        <p:xfrm>
          <a:off x="492971" y="1348824"/>
          <a:ext cx="5968952" cy="290068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Prepare for JA Reaccreditation with Commendation</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CEPO familiarized and enhanced its expertise with the JA reaccreditation process in 2024. </a:t>
                      </a:r>
                      <a:r>
                        <a:rPr lang="en-US" sz="1400" b="0">
                          <a:latin typeface="Franklin Gothic Demi" panose="020B0703020102020204" pitchFamily="34" charset="0"/>
                        </a:rPr>
                        <a:t>Key recommendations include:</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a:latin typeface="Franklin Gothic Demi" panose="020B0703020102020204" pitchFamily="34" charset="0"/>
                        </a:rPr>
                        <a:t>Conduct mock interviews with the CEPO team </a:t>
                      </a:r>
                      <a:r>
                        <a:rPr lang="en-US" sz="1400">
                          <a:latin typeface="+mn-lt"/>
                        </a:rPr>
                        <a:t>to ensure every person is aware of the type of questions the JA interviewers may ask and what data/information we need to have readily available</a:t>
                      </a:r>
                      <a:r>
                        <a:rPr lang="en-US" sz="1400" b="1"/>
                        <a:t> </a:t>
                      </a:r>
                      <a:endParaRPr lang="en-US" sz="1400"/>
                    </a:p>
                    <a:p>
                      <a:pPr marL="285750" indent="-285750">
                        <a:buFont typeface="Wingdings" panose="05000000000000000000" pitchFamily="2" charset="2"/>
                        <a:buChar char="Ø"/>
                      </a:pPr>
                      <a:r>
                        <a:rPr lang="en-US" sz="1400" b="0">
                          <a:latin typeface="Franklin Gothic Demi" panose="020B0703020102020204" pitchFamily="34" charset="0"/>
                        </a:rPr>
                        <a:t>Enhance CEPO team expertise </a:t>
                      </a:r>
                      <a:r>
                        <a:rPr lang="en-US" sz="1400"/>
                        <a:t>in JA reaccreditation standards by meeting directly with JA, attending webinars, and/or becoming JA surveyors</a:t>
                      </a: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a:latin typeface="Franklin Gothic Demi" panose="020B0703020102020204" pitchFamily="34" charset="0"/>
                        </a:rPr>
                        <a:t>Ensure processes and policies meet all accreditation requirements </a:t>
                      </a:r>
                      <a:r>
                        <a:rPr lang="en-US" sz="1400"/>
                        <a:t>and only accept applications for courses that align with CEPO requirements </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graphicFrame>
        <p:nvGraphicFramePr>
          <p:cNvPr id="11" name="Table 10">
            <a:extLst>
              <a:ext uri="{FF2B5EF4-FFF2-40B4-BE49-F238E27FC236}">
                <a16:creationId xmlns:a16="http://schemas.microsoft.com/office/drawing/2014/main" id="{2DDBA0D9-3813-9FF9-C7A6-FE64F1AA8638}"/>
              </a:ext>
            </a:extLst>
          </p:cNvPr>
          <p:cNvGraphicFramePr>
            <a:graphicFrameLocks noGrp="1"/>
          </p:cNvGraphicFramePr>
          <p:nvPr>
            <p:extLst>
              <p:ext uri="{D42A27DB-BD31-4B8C-83A1-F6EECF244321}">
                <p14:modId xmlns:p14="http://schemas.microsoft.com/office/powerpoint/2010/main" val="2761000493"/>
              </p:ext>
            </p:extLst>
          </p:nvPr>
        </p:nvGraphicFramePr>
        <p:xfrm>
          <a:off x="492971" y="4713646"/>
          <a:ext cx="5968952" cy="347472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Continue to utilize data analytics capabilities in new ways to measure success and improve CEPO processes</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a:latin typeface="+mn-lt"/>
                        </a:rPr>
                        <a:t>In 2024, data </a:t>
                      </a:r>
                      <a:r>
                        <a:rPr lang="en-US" sz="1400"/>
                        <a:t>was utilized to inform the CEPO team on how to improve its processes, better serve its stakeholders, and focus its offerings. </a:t>
                      </a:r>
                      <a:r>
                        <a:rPr lang="en-US" sz="1400" b="0">
                          <a:latin typeface="Franklin Gothic Demi" panose="020B0703020102020204" pitchFamily="34" charset="0"/>
                        </a:rPr>
                        <a:t>Key recommendations include: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indent="-285750">
                        <a:buFont typeface="Wingdings" panose="05000000000000000000" pitchFamily="2" charset="2"/>
                        <a:buChar char="Ø"/>
                      </a:pPr>
                      <a:r>
                        <a:rPr lang="en-US" sz="1400" b="0">
                          <a:latin typeface="Franklin Gothic Demi" panose="020B0703020102020204" pitchFamily="34" charset="0"/>
                        </a:rPr>
                        <a:t>Continue to track CE/CME numbers per accreditation </a:t>
                      </a:r>
                      <a:r>
                        <a:rPr lang="en-US" sz="1400"/>
                        <a:t>to identify which courses are in demand. Pay particular attention to courses that enabled CEPO to provide 60% more credit hours in 2024 than in 2023</a:t>
                      </a:r>
                    </a:p>
                    <a:p>
                      <a:pPr marL="285750" indent="-285750">
                        <a:buFont typeface="Wingdings" panose="05000000000000000000" pitchFamily="2" charset="2"/>
                        <a:buChar char="Ø"/>
                      </a:pPr>
                      <a:r>
                        <a:rPr lang="en-US" sz="1400" b="0">
                          <a:latin typeface="Franklin Gothic Demi" panose="020B0703020102020204" pitchFamily="34" charset="0"/>
                        </a:rPr>
                        <a:t>Send reminders for CCSS post-activity surveys </a:t>
                      </a:r>
                      <a:r>
                        <a:rPr lang="en-US" sz="1400"/>
                        <a:t>to continue boosting survey completions and obtain feedback necessary to enhance the CEPO program</a:t>
                      </a:r>
                    </a:p>
                    <a:p>
                      <a:pPr marL="285750" indent="-285750">
                        <a:buFont typeface="Wingdings" panose="05000000000000000000" pitchFamily="2" charset="2"/>
                        <a:buChar char="Ø"/>
                      </a:pPr>
                      <a:r>
                        <a:rPr lang="en-US" sz="1400" b="0">
                          <a:latin typeface="Franklin Gothic Demi" panose="020B0703020102020204" pitchFamily="34" charset="0"/>
                        </a:rPr>
                        <a:t>Engage IPCE participants </a:t>
                      </a:r>
                      <a:r>
                        <a:rPr lang="en-US" sz="1400"/>
                        <a:t>by continually looking for ways to revamp data metrics to ensure they are relevant to the audience, and utilize polling capabilities to gather input that will increase participation and attendance</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12" name="Graphic 11" descr="Star with solid fill">
            <a:extLst>
              <a:ext uri="{FF2B5EF4-FFF2-40B4-BE49-F238E27FC236}">
                <a16:creationId xmlns:a16="http://schemas.microsoft.com/office/drawing/2014/main" id="{4B1D2D16-8453-107B-4DC3-F4DD80512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51" y="4486826"/>
            <a:ext cx="548640" cy="548640"/>
          </a:xfrm>
          <a:prstGeom prst="rect">
            <a:avLst/>
          </a:prstGeom>
        </p:spPr>
      </p:pic>
      <p:sp>
        <p:nvSpPr>
          <p:cNvPr id="17" name="Title 38">
            <a:extLst>
              <a:ext uri="{FF2B5EF4-FFF2-40B4-BE49-F238E27FC236}">
                <a16:creationId xmlns:a16="http://schemas.microsoft.com/office/drawing/2014/main" id="{91D29BD2-CFE0-4C13-55F8-A3B3289BBE67}"/>
              </a:ext>
            </a:extLst>
          </p:cNvPr>
          <p:cNvSpPr>
            <a:spLocks noGrp="1"/>
          </p:cNvSpPr>
          <p:nvPr>
            <p:ph type="title"/>
          </p:nvPr>
        </p:nvSpPr>
        <p:spPr>
          <a:xfrm>
            <a:off x="-1" y="502920"/>
            <a:ext cx="7055893" cy="479238"/>
          </a:xfrm>
        </p:spPr>
        <p:txBody>
          <a:bodyPr/>
          <a:lstStyle/>
          <a:p>
            <a:r>
              <a:rPr lang="en-US" b="0">
                <a:solidFill>
                  <a:srgbClr val="0D57B0"/>
                </a:solidFill>
                <a:latin typeface="Franklin Gothic Demi" panose="020B0703020102020204" pitchFamily="34" charset="0"/>
              </a:rPr>
              <a:t>Key Takeaways and Recommendations (</a:t>
            </a:r>
            <a:r>
              <a:rPr lang="en-US" b="0">
                <a:latin typeface="Franklin Gothic Demi" panose="020B0703020102020204" pitchFamily="34" charset="0"/>
              </a:rPr>
              <a:t>2</a:t>
            </a:r>
            <a:r>
              <a:rPr lang="en-US" b="0">
                <a:solidFill>
                  <a:srgbClr val="0D57B0"/>
                </a:solidFill>
                <a:latin typeface="Franklin Gothic Demi" panose="020B0703020102020204" pitchFamily="34" charset="0"/>
              </a:rPr>
              <a:t> of 2)</a:t>
            </a:r>
            <a:endParaRPr lang="en-US" sz="2000" b="0">
              <a:latin typeface="Franklin Gothic Demi" panose="020B0703020102020204" pitchFamily="34" charset="0"/>
            </a:endParaRPr>
          </a:p>
        </p:txBody>
      </p:sp>
      <p:pic>
        <p:nvPicPr>
          <p:cNvPr id="6" name="Graphic 5" descr="Star with solid fill">
            <a:extLst>
              <a:ext uri="{FF2B5EF4-FFF2-40B4-BE49-F238E27FC236}">
                <a16:creationId xmlns:a16="http://schemas.microsoft.com/office/drawing/2014/main" id="{4D8F4B57-CFB7-87DC-D268-9EB3875FB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51" y="1122004"/>
            <a:ext cx="548640" cy="548640"/>
          </a:xfrm>
          <a:prstGeom prst="rect">
            <a:avLst/>
          </a:prstGeom>
        </p:spPr>
      </p:pic>
    </p:spTree>
    <p:extLst>
      <p:ext uri="{BB962C8B-B14F-4D97-AF65-F5344CB8AC3E}">
        <p14:creationId xmlns:p14="http://schemas.microsoft.com/office/powerpoint/2010/main" val="204164412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FD8C93-2547-5A52-910C-E6B41ACDBFFF}"/>
              </a:ext>
            </a:extLst>
          </p:cNvPr>
          <p:cNvSpPr>
            <a:spLocks noGrp="1"/>
          </p:cNvSpPr>
          <p:nvPr>
            <p:ph type="sldNum" sz="quarter" idx="12"/>
          </p:nvPr>
        </p:nvSpPr>
        <p:spPr/>
        <p:txBody>
          <a:bodyPr/>
          <a:lstStyle/>
          <a:p>
            <a:fld id="{1CE1EA8B-AD6D-4DEB-837C-E861A816A26D}" type="slidenum">
              <a:rPr lang="en-US" smtClean="0"/>
              <a:pPr/>
              <a:t>3</a:t>
            </a:fld>
            <a:endParaRPr lang="en-US"/>
          </a:p>
        </p:txBody>
      </p:sp>
      <p:sp>
        <p:nvSpPr>
          <p:cNvPr id="5" name="Title 38">
            <a:extLst>
              <a:ext uri="{FF2B5EF4-FFF2-40B4-BE49-F238E27FC236}">
                <a16:creationId xmlns:a16="http://schemas.microsoft.com/office/drawing/2014/main" id="{6BE559A8-207B-0EB7-BD10-0D3405043FFC}"/>
              </a:ext>
            </a:extLst>
          </p:cNvPr>
          <p:cNvSpPr txBox="1">
            <a:spLocks/>
          </p:cNvSpPr>
          <p:nvPr/>
        </p:nvSpPr>
        <p:spPr>
          <a:xfrm>
            <a:off x="0" y="457764"/>
            <a:ext cx="6858000" cy="47923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a:solidFill>
                  <a:srgbClr val="0D57B0"/>
                </a:solidFill>
                <a:latin typeface="Franklin Gothic Demi" panose="020B0703020102020204" pitchFamily="34" charset="0"/>
              </a:rPr>
              <a:t>Acronym List</a:t>
            </a:r>
          </a:p>
        </p:txBody>
      </p:sp>
      <p:sp>
        <p:nvSpPr>
          <p:cNvPr id="7" name="Rectangle: Rounded Corners 6">
            <a:extLst>
              <a:ext uri="{FF2B5EF4-FFF2-40B4-BE49-F238E27FC236}">
                <a16:creationId xmlns:a16="http://schemas.microsoft.com/office/drawing/2014/main" id="{2C7AD19E-BE33-37DE-B0EA-67EA86C13235}"/>
              </a:ext>
            </a:extLst>
          </p:cNvPr>
          <p:cNvSpPr/>
          <p:nvPr/>
        </p:nvSpPr>
        <p:spPr>
          <a:xfrm>
            <a:off x="1970499" y="3591745"/>
            <a:ext cx="3011977" cy="13098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t>Placeholder</a:t>
            </a:r>
          </a:p>
        </p:txBody>
      </p:sp>
    </p:spTree>
    <p:extLst>
      <p:ext uri="{BB962C8B-B14F-4D97-AF65-F5344CB8AC3E}">
        <p14:creationId xmlns:p14="http://schemas.microsoft.com/office/powerpoint/2010/main" val="4285608462"/>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54F9C4A3-6259-B9E2-8202-0AFDD766EC7C}"/>
              </a:ext>
            </a:extLst>
          </p:cNvPr>
          <p:cNvSpPr>
            <a:spLocks noGrp="1"/>
          </p:cNvSpPr>
          <p:nvPr>
            <p:ph type="title"/>
          </p:nvPr>
        </p:nvSpPr>
        <p:spPr>
          <a:xfrm>
            <a:off x="1297940" y="457764"/>
            <a:ext cx="5560059" cy="479238"/>
          </a:xfrm>
        </p:spPr>
        <p:txBody>
          <a:bodyPr/>
          <a:lstStyle/>
          <a:p>
            <a:r>
              <a:rPr lang="en-US" b="0">
                <a:solidFill>
                  <a:srgbClr val="0D57B0"/>
                </a:solidFill>
                <a:latin typeface="Franklin Gothic Demi" panose="020B0703020102020204" pitchFamily="34" charset="0"/>
              </a:rPr>
              <a:t>Message from the Division Chief</a:t>
            </a:r>
            <a:endParaRPr lang="en-US" sz="2000" b="0">
              <a:latin typeface="Franklin Gothic Demi" panose="020B0703020102020204" pitchFamily="34" charset="0"/>
            </a:endParaRPr>
          </a:p>
        </p:txBody>
      </p:sp>
      <p:sp>
        <p:nvSpPr>
          <p:cNvPr id="3" name="Text Placeholder 2">
            <a:extLst>
              <a:ext uri="{FF2B5EF4-FFF2-40B4-BE49-F238E27FC236}">
                <a16:creationId xmlns:a16="http://schemas.microsoft.com/office/drawing/2014/main" id="{B70D6C11-0B05-9A7F-F7EE-BF0EB83717CB}"/>
              </a:ext>
            </a:extLst>
          </p:cNvPr>
          <p:cNvSpPr>
            <a:spLocks noGrp="1"/>
          </p:cNvSpPr>
          <p:nvPr>
            <p:ph type="body" sz="quarter" idx="10"/>
          </p:nvPr>
        </p:nvSpPr>
        <p:spPr>
          <a:xfrm>
            <a:off x="1297940" y="876005"/>
            <a:ext cx="5400944" cy="1016258"/>
          </a:xfrm>
        </p:spPr>
        <p:txBody>
          <a:bodyPr lIns="365760" rIns="365760"/>
          <a:lstStyle/>
          <a:p>
            <a:pPr marL="0" marR="0">
              <a:lnSpc>
                <a:spcPct val="107000"/>
              </a:lnSpc>
              <a:spcBef>
                <a:spcPts val="0"/>
              </a:spcBef>
              <a:spcAft>
                <a:spcPts val="600"/>
              </a:spcAft>
            </a:pPr>
            <a:r>
              <a:rPr lang="en-US" sz="1100" kern="100">
                <a:effectLst/>
                <a:ea typeface="Calibri" panose="020F0502020204030204" pitchFamily="34" charset="0"/>
                <a:cs typeface="Times New Roman" panose="02020603050405020304" pitchFamily="18" charset="0"/>
              </a:rPr>
              <a:t>Greetings,</a:t>
            </a:r>
          </a:p>
          <a:p>
            <a:pPr marL="0">
              <a:lnSpc>
                <a:spcPct val="107000"/>
              </a:lnSpc>
              <a:spcBef>
                <a:spcPts val="0"/>
              </a:spcBef>
              <a:spcAft>
                <a:spcPts val="600"/>
              </a:spcAft>
            </a:pPr>
            <a:r>
              <a:rPr lang="en-US" sz="1100" kern="100">
                <a:effectLst/>
                <a:ea typeface="Calibri" panose="020F0502020204030204" pitchFamily="34" charset="0"/>
                <a:cs typeface="Times New Roman" panose="02020603050405020304" pitchFamily="18" charset="0"/>
              </a:rPr>
              <a:t>The Defense Health Agency (DHA), J-7 (Education &amp; Training Directorate), Continuing Education Program Office (CEPO) provides accredited learning opportunities to civilian and military personnel, contractors, and volunteers focusing on best practices, interprofessional learning, and military readiness. </a:t>
            </a:r>
          </a:p>
        </p:txBody>
      </p:sp>
      <p:sp>
        <p:nvSpPr>
          <p:cNvPr id="4" name="TextBox 3">
            <a:extLst>
              <a:ext uri="{FF2B5EF4-FFF2-40B4-BE49-F238E27FC236}">
                <a16:creationId xmlns:a16="http://schemas.microsoft.com/office/drawing/2014/main" id="{AE6FA5FD-72BB-26E2-32A9-68350EFB2890}"/>
              </a:ext>
            </a:extLst>
          </p:cNvPr>
          <p:cNvSpPr txBox="1"/>
          <p:nvPr/>
        </p:nvSpPr>
        <p:spPr>
          <a:xfrm>
            <a:off x="176908" y="1789131"/>
            <a:ext cx="6528692" cy="6087244"/>
          </a:xfrm>
          <a:prstGeom prst="rect">
            <a:avLst/>
          </a:prstGeom>
          <a:noFill/>
        </p:spPr>
        <p:txBody>
          <a:bodyPr wrap="square">
            <a:spAutoFit/>
          </a:bodyPr>
          <a:lstStyle/>
          <a:p>
            <a:pPr marL="114300"/>
            <a:endParaRPr lang="en-US" sz="1100" b="1" kern="100" dirty="0">
              <a:effectLst/>
              <a:ea typeface="Calibri" panose="020F0502020204030204" pitchFamily="34" charset="0"/>
              <a:cs typeface="Times New Roman" panose="02020603050405020304" pitchFamily="18" charset="0"/>
            </a:endParaRPr>
          </a:p>
          <a:p>
            <a:pPr>
              <a:lnSpc>
                <a:spcPct val="105000"/>
              </a:lnSpc>
            </a:pPr>
            <a:r>
              <a:rPr lang="en-US" sz="1100" kern="100" dirty="0">
                <a:effectLst/>
                <a:ea typeface="Calibri" panose="020F0502020204030204" pitchFamily="34" charset="0"/>
                <a:cs typeface="Times New Roman" panose="02020603050405020304" pitchFamily="18" charset="0"/>
              </a:rPr>
              <a:t>I am excited to highlight CEPO’s impact across the Defense Health Enterprise in Calendar Year (CY) 2024.  </a:t>
            </a:r>
            <a:r>
              <a:rPr lang="en-US" sz="1100" kern="100" dirty="0">
                <a:ea typeface="Calibri" panose="020F0502020204030204" pitchFamily="34" charset="0"/>
                <a:cs typeface="Times New Roman" panose="02020603050405020304" pitchFamily="18" charset="0"/>
              </a:rPr>
              <a:t>Some of our key accomplishments include the following:</a:t>
            </a:r>
          </a:p>
          <a:p>
            <a:pPr>
              <a:lnSpc>
                <a:spcPct val="105000"/>
              </a:lnSpc>
            </a:pPr>
            <a:endParaRPr lang="en-US" sz="900" kern="100" dirty="0">
              <a:effectLst/>
              <a:ea typeface="Calibri" panose="020F0502020204030204" pitchFamily="34" charset="0"/>
              <a:cs typeface="Times New Roman" panose="02020603050405020304" pitchFamily="18" charset="0"/>
            </a:endParaRPr>
          </a:p>
          <a:p>
            <a:pPr marL="171450" indent="-171450">
              <a:lnSpc>
                <a:spcPct val="105000"/>
              </a:lnSpc>
              <a:buFont typeface="Arial" panose="020B0604020202020204" pitchFamily="34" charset="0"/>
              <a:buChar char="•"/>
            </a:pP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Clinical Communities Speaker Series (CCSS) Events: </a:t>
            </a:r>
            <a:r>
              <a:rPr lang="en-US" sz="1100" kern="100" dirty="0">
                <a:effectLst/>
                <a:ea typeface="Calibri" panose="020F0502020204030204" pitchFamily="34" charset="0"/>
                <a:cs typeface="Times New Roman" panose="02020603050405020304" pitchFamily="18" charset="0"/>
              </a:rPr>
              <a:t>The CEPO team hosted five CCSS events throughout 2024 with a total of 4,503 enrollments and </a:t>
            </a:r>
            <a:r>
              <a:rPr lang="en-US" sz="1100" kern="100" dirty="0">
                <a:highlight>
                  <a:srgbClr val="FFFFFF"/>
                </a:highlight>
                <a:ea typeface="Calibri" panose="020F0502020204030204" pitchFamily="34" charset="0"/>
                <a:cs typeface="Times New Roman" panose="02020603050405020304" pitchFamily="18" charset="0"/>
              </a:rPr>
              <a:t>9,583.50</a:t>
            </a:r>
            <a:r>
              <a:rPr lang="en-US" sz="1100" kern="100" dirty="0">
                <a:effectLst/>
                <a:highlight>
                  <a:srgbClr val="FFFFFF"/>
                </a:highlight>
                <a:ea typeface="Calibri" panose="020F0502020204030204" pitchFamily="34" charset="0"/>
                <a:cs typeface="Times New Roman" panose="02020603050405020304" pitchFamily="18" charset="0"/>
              </a:rPr>
              <a:t> </a:t>
            </a:r>
            <a:r>
              <a:rPr lang="en-US" sz="1100" kern="100" dirty="0">
                <a:highlight>
                  <a:srgbClr val="FFFFFF"/>
                </a:highlight>
                <a:ea typeface="Calibri" panose="020F0502020204030204" pitchFamily="34" charset="0"/>
                <a:cs typeface="Times New Roman" panose="02020603050405020304" pitchFamily="18" charset="0"/>
              </a:rPr>
              <a:t>c</a:t>
            </a:r>
            <a:r>
              <a:rPr lang="en-US" sz="1100" kern="100" dirty="0">
                <a:effectLst/>
                <a:highlight>
                  <a:srgbClr val="FFFFFF"/>
                </a:highlight>
                <a:ea typeface="Calibri" panose="020F0502020204030204" pitchFamily="34" charset="0"/>
                <a:cs typeface="Times New Roman" panose="02020603050405020304" pitchFamily="18" charset="0"/>
              </a:rPr>
              <a:t>ontinuing </a:t>
            </a:r>
            <a:r>
              <a:rPr lang="en-US" sz="1100" kern="100" dirty="0">
                <a:highlight>
                  <a:srgbClr val="FFFFFF"/>
                </a:highlight>
                <a:ea typeface="Calibri" panose="020F0502020204030204" pitchFamily="34" charset="0"/>
                <a:cs typeface="Times New Roman" panose="02020603050405020304" pitchFamily="18" charset="0"/>
              </a:rPr>
              <a:t>e</a:t>
            </a:r>
            <a:r>
              <a:rPr lang="en-US" sz="1100" kern="100" dirty="0">
                <a:effectLst/>
                <a:highlight>
                  <a:srgbClr val="FFFFFF"/>
                </a:highlight>
                <a:ea typeface="Calibri" panose="020F0502020204030204" pitchFamily="34" charset="0"/>
                <a:cs typeface="Times New Roman" panose="02020603050405020304" pitchFamily="18" charset="0"/>
              </a:rPr>
              <a:t>ducation/continuing </a:t>
            </a:r>
            <a:r>
              <a:rPr lang="en-US" sz="1100" kern="100" dirty="0">
                <a:highlight>
                  <a:srgbClr val="FFFFFF"/>
                </a:highlight>
                <a:ea typeface="Calibri" panose="020F0502020204030204" pitchFamily="34" charset="0"/>
                <a:cs typeface="Times New Roman" panose="02020603050405020304" pitchFamily="18" charset="0"/>
              </a:rPr>
              <a:t>m</a:t>
            </a:r>
            <a:r>
              <a:rPr lang="en-US" sz="1100" kern="100" dirty="0">
                <a:effectLst/>
                <a:highlight>
                  <a:srgbClr val="FFFFFF"/>
                </a:highlight>
                <a:ea typeface="Calibri" panose="020F0502020204030204" pitchFamily="34" charset="0"/>
                <a:cs typeface="Times New Roman" panose="02020603050405020304" pitchFamily="18" charset="0"/>
              </a:rPr>
              <a:t>edical </a:t>
            </a:r>
            <a:r>
              <a:rPr lang="en-US" sz="1100" kern="100" dirty="0">
                <a:highlight>
                  <a:srgbClr val="FFFFFF"/>
                </a:highlight>
                <a:ea typeface="Calibri" panose="020F0502020204030204" pitchFamily="34" charset="0"/>
                <a:cs typeface="Times New Roman" panose="02020603050405020304" pitchFamily="18" charset="0"/>
              </a:rPr>
              <a:t>e</a:t>
            </a:r>
            <a:r>
              <a:rPr lang="en-US" sz="1100" kern="100" dirty="0">
                <a:effectLst/>
                <a:highlight>
                  <a:srgbClr val="FFFFFF"/>
                </a:highlight>
                <a:ea typeface="Calibri" panose="020F0502020204030204" pitchFamily="34" charset="0"/>
                <a:cs typeface="Times New Roman" panose="02020603050405020304" pitchFamily="18" charset="0"/>
              </a:rPr>
              <a:t>ducation (CE/CME) credits awarded</a:t>
            </a:r>
            <a:r>
              <a:rPr lang="en-US" sz="1100" kern="100" dirty="0">
                <a:effectLst/>
                <a:ea typeface="Calibri" panose="020F0502020204030204" pitchFamily="34" charset="0"/>
                <a:cs typeface="Times New Roman" panose="02020603050405020304" pitchFamily="18" charset="0"/>
              </a:rPr>
              <a:t>. These events aim to deliver timely insights from experts in academia, government, and clinical care settings to address interprofessional practice gaps among MHS providers and teams. </a:t>
            </a:r>
          </a:p>
          <a:p>
            <a:pPr marL="171450" indent="-171450">
              <a:lnSpc>
                <a:spcPct val="105000"/>
              </a:lnSpc>
              <a:buFont typeface="Arial" panose="020B0604020202020204" pitchFamily="34" charset="0"/>
              <a:buChar char="•"/>
            </a:pP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Network and MTF Directors Symposium: </a:t>
            </a:r>
            <a:r>
              <a:rPr lang="en-US" sz="1100" kern="100" dirty="0">
                <a:effectLst/>
                <a:ea typeface="Calibri" panose="020F0502020204030204" pitchFamily="34" charset="0"/>
                <a:cs typeface="Times New Roman" panose="02020603050405020304" pitchFamily="18" charset="0"/>
              </a:rPr>
              <a:t>The CEPO team collaborated with DHA stakeholders in support of the Network and Military Treatment Facility (MTF) Directors Symposium in September 2024 awarding 880 CE/CMEs. </a:t>
            </a:r>
            <a:r>
              <a:rPr lang="en-US" sz="1100" kern="100" dirty="0">
                <a:ea typeface="Calibri" panose="020F0502020204030204" pitchFamily="34" charset="0"/>
                <a:cs typeface="Times New Roman" panose="02020603050405020304" pitchFamily="18" charset="0"/>
              </a:rPr>
              <a:t>Utilizing an event planning tool, the team was able to manage </a:t>
            </a:r>
            <a:r>
              <a:rPr lang="en-US" sz="1100" kern="100" dirty="0">
                <a:effectLst/>
                <a:ea typeface="Calibri" panose="020F0502020204030204" pitchFamily="34" charset="0"/>
                <a:cs typeface="Times New Roman" panose="02020603050405020304" pitchFamily="18" charset="0"/>
              </a:rPr>
              <a:t>over 500 attendees consisting of personnel from all nine Defense Health Networks and Defense Health Headquarters (DHHQ). </a:t>
            </a:r>
            <a:r>
              <a:rPr lang="en-US" sz="1100" kern="100" dirty="0">
                <a:ea typeface="Calibri" panose="020F0502020204030204" pitchFamily="34" charset="0"/>
                <a:cs typeface="Times New Roman" panose="02020603050405020304" pitchFamily="18" charset="0"/>
              </a:rPr>
              <a:t>T</a:t>
            </a:r>
            <a:r>
              <a:rPr lang="en-US" sz="1100" kern="100" dirty="0">
                <a:effectLst/>
                <a:ea typeface="Calibri" panose="020F0502020204030204" pitchFamily="34" charset="0"/>
                <a:cs typeface="Times New Roman" panose="02020603050405020304" pitchFamily="18" charset="0"/>
              </a:rPr>
              <a:t>he CEPO team participated in the event planning process and provided in-person support during the five-day event. </a:t>
            </a:r>
            <a:endParaRPr lang="en-US" sz="1100" kern="100" dirty="0">
              <a:ea typeface="Calibri" panose="020F0502020204030204" pitchFamily="34" charset="0"/>
              <a:cs typeface="Times New Roman" panose="02020603050405020304" pitchFamily="18" charset="0"/>
            </a:endParaRPr>
          </a:p>
          <a:p>
            <a:pPr marL="171450" indent="-171450">
              <a:lnSpc>
                <a:spcPct val="105000"/>
              </a:lnSpc>
              <a:buFont typeface="Arial" panose="020B0604020202020204" pitchFamily="34" charset="0"/>
              <a:buChar char="•"/>
            </a:pP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Outside </a:t>
            </a:r>
            <a:r>
              <a:rPr lang="en-US" sz="1100" kern="100" dirty="0">
                <a:latin typeface="Franklin Gothic Demi" panose="020B0703020102020204" pitchFamily="34" charset="0"/>
                <a:ea typeface="Calibri" panose="020F0502020204030204" pitchFamily="34" charset="0"/>
                <a:cs typeface="Times New Roman" panose="02020603050405020304" pitchFamily="18" charset="0"/>
              </a:rPr>
              <a:t>the</a:t>
            </a: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 Continental United States (OCONUS) </a:t>
            </a:r>
            <a:r>
              <a:rPr lang="en-US" sz="1100" kern="100" dirty="0">
                <a:latin typeface="Franklin Gothic Demi" panose="020B0703020102020204" pitchFamily="34" charset="0"/>
                <a:ea typeface="Calibri" panose="020F0502020204030204" pitchFamily="34" charset="0"/>
                <a:cs typeface="Times New Roman" panose="02020603050405020304" pitchFamily="18" charset="0"/>
              </a:rPr>
              <a:t>Learners</a:t>
            </a: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 </a:t>
            </a:r>
            <a:r>
              <a:rPr lang="en-US" sz="1100" kern="100" dirty="0">
                <a:ea typeface="Calibri" panose="020F0502020204030204" pitchFamily="34" charset="0"/>
                <a:cs typeface="Times New Roman" panose="02020603050405020304" pitchFamily="18" charset="0"/>
              </a:rPr>
              <a:t>Over 1,380 healthcare professionals in at least 40 countries or territories in the OCONUS service area enrolled in a CEPO CE event or course in 2024. Among those enrolled, over 1,100 completed the CE requirements for a total of 13,101.50 CE/CME credits. </a:t>
            </a:r>
            <a:endParaRPr lang="en-US" sz="1100" kern="100" dirty="0">
              <a:effectLst/>
              <a:ea typeface="Calibri" panose="020F0502020204030204" pitchFamily="34" charset="0"/>
              <a:cs typeface="Times New Roman" panose="02020603050405020304" pitchFamily="18" charset="0"/>
            </a:endParaRPr>
          </a:p>
          <a:p>
            <a:pPr marL="114300">
              <a:lnSpc>
                <a:spcPct val="105000"/>
              </a:lnSpc>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dirty="0">
                <a:ea typeface="Calibri" panose="020F0502020204030204" pitchFamily="34" charset="0"/>
                <a:cs typeface="Times New Roman" panose="02020603050405020304" pitchFamily="18" charset="0"/>
              </a:rPr>
              <a:t>O</a:t>
            </a:r>
            <a:r>
              <a:rPr lang="en-US" sz="1100" kern="100" dirty="0">
                <a:effectLst/>
                <a:ea typeface="Calibri" panose="020F0502020204030204" pitchFamily="34" charset="0"/>
                <a:cs typeface="Times New Roman" panose="02020603050405020304" pitchFamily="18" charset="0"/>
              </a:rPr>
              <a:t>ur goal this year was to assess the effectiveness of CEPO events in enhancing the clinical practice of healthcare providers. The CEPO team held six focus groups throughout the year, two of which were moderated by our Department of Veterans Affairs (VA) counterparts with VA participants. Our takeaways from the focus groups will inform and enhance our programmatic activities as we continue to prepare for Joint Accreditation (JA) reaccreditation in 2025. </a:t>
            </a:r>
          </a:p>
          <a:p>
            <a:pPr marL="0" marR="0">
              <a:lnSpc>
                <a:spcPct val="105000"/>
              </a:lnSpc>
              <a:spcBef>
                <a:spcPts val="0"/>
              </a:spcBef>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dirty="0">
                <a:effectLst/>
                <a:ea typeface="Calibri" panose="020F0502020204030204" pitchFamily="34" charset="0"/>
                <a:cs typeface="Times New Roman" panose="02020603050405020304" pitchFamily="18" charset="0"/>
              </a:rPr>
              <a:t>We are looking forward to all that CY2025 will bring, such as continuing our partnerships with the VA, OCONUS Commands, Centers of Excellence (</a:t>
            </a:r>
            <a:r>
              <a:rPr lang="en-US" sz="1100" kern="100" dirty="0" err="1">
                <a:effectLst/>
                <a:ea typeface="Calibri" panose="020F0502020204030204" pitchFamily="34" charset="0"/>
                <a:cs typeface="Times New Roman" panose="02020603050405020304" pitchFamily="18" charset="0"/>
              </a:rPr>
              <a:t>CoE</a:t>
            </a:r>
            <a:r>
              <a:rPr lang="en-US" sz="1100" kern="100" dirty="0">
                <a:effectLst/>
                <a:ea typeface="Calibri" panose="020F0502020204030204" pitchFamily="34" charset="0"/>
                <a:cs typeface="Times New Roman" panose="02020603050405020304" pitchFamily="18" charset="0"/>
              </a:rPr>
              <a:t>), and even other parts of the DHA to support various CE/CME activities.  I am particularly proud of the strength of our partnership with the VA, through activities such as the focus groups mentioned above, and know that our collaboration </a:t>
            </a:r>
            <a:r>
              <a:rPr lang="en-US" sz="1100" kern="100" dirty="0">
                <a:ea typeface="Calibri" panose="020F0502020204030204" pitchFamily="34" charset="0"/>
                <a:cs typeface="Times New Roman" panose="02020603050405020304" pitchFamily="18" charset="0"/>
              </a:rPr>
              <a:t>will continue to bring</a:t>
            </a:r>
            <a:r>
              <a:rPr lang="en-US" sz="1100" kern="100" dirty="0">
                <a:effectLst/>
                <a:ea typeface="Calibri" panose="020F0502020204030204" pitchFamily="34" charset="0"/>
                <a:cs typeface="Times New Roman" panose="02020603050405020304" pitchFamily="18" charset="0"/>
              </a:rPr>
              <a:t> value to healthcare professionals serving the Military Health System and VA communities. </a:t>
            </a:r>
          </a:p>
          <a:p>
            <a:pPr marL="0" marR="0">
              <a:lnSpc>
                <a:spcPct val="105000"/>
              </a:lnSpc>
              <a:spcBef>
                <a:spcPts val="0"/>
              </a:spcBef>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dirty="0">
                <a:effectLst/>
                <a:ea typeface="Calibri" panose="020F0502020204030204" pitchFamily="34" charset="0"/>
                <a:cs typeface="Times New Roman" panose="02020603050405020304" pitchFamily="18" charset="0"/>
              </a:rPr>
              <a:t>We are excited to continue providing continuing education opportunities to the MHS </a:t>
            </a:r>
          </a:p>
          <a:p>
            <a:pPr marL="0" marR="0">
              <a:lnSpc>
                <a:spcPct val="105000"/>
              </a:lnSpc>
              <a:spcBef>
                <a:spcPts val="0"/>
              </a:spcBef>
            </a:pPr>
            <a:r>
              <a:rPr lang="en-US" sz="1100" kern="100" dirty="0">
                <a:effectLst/>
                <a:ea typeface="Calibri" panose="020F0502020204030204" pitchFamily="34" charset="0"/>
                <a:cs typeface="Times New Roman" panose="02020603050405020304" pitchFamily="18" charset="0"/>
              </a:rPr>
              <a:t>community and beyond.  </a:t>
            </a:r>
          </a:p>
        </p:txBody>
      </p:sp>
      <p:sp>
        <p:nvSpPr>
          <p:cNvPr id="5" name="TextBox 4">
            <a:extLst>
              <a:ext uri="{FF2B5EF4-FFF2-40B4-BE49-F238E27FC236}">
                <a16:creationId xmlns:a16="http://schemas.microsoft.com/office/drawing/2014/main" id="{4A2A809B-858A-6285-A014-58AE7334063C}"/>
              </a:ext>
            </a:extLst>
          </p:cNvPr>
          <p:cNvSpPr txBox="1"/>
          <p:nvPr/>
        </p:nvSpPr>
        <p:spPr>
          <a:xfrm>
            <a:off x="176907" y="7708554"/>
            <a:ext cx="6389913"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Sincerely,    </a:t>
            </a:r>
          </a:p>
          <a:p>
            <a:endParaRPr lang="en-US" sz="1100" b="1"/>
          </a:p>
          <a:p>
            <a:endParaRPr lang="en-US" sz="1100" b="1"/>
          </a:p>
          <a:p>
            <a:endParaRPr lang="en-US" sz="1100" b="1"/>
          </a:p>
          <a:p>
            <a:r>
              <a:rPr lang="en-US" sz="1100">
                <a:latin typeface="Franklin Gothic Demi" panose="020B0703020102020204" pitchFamily="34" charset="0"/>
              </a:rPr>
              <a:t>Lolita O’Donnell, PhD, MSN, RN</a:t>
            </a:r>
          </a:p>
          <a:p>
            <a:r>
              <a:rPr lang="en-US" sz="1100"/>
              <a:t>Division Chief, Executive Skills, Continuing Education &amp; Libraries (EXCEL)</a:t>
            </a:r>
          </a:p>
          <a:p>
            <a:r>
              <a:rPr lang="en-US" sz="1100"/>
              <a:t>Director and Academic Superintendent, CEPO</a:t>
            </a:r>
          </a:p>
        </p:txBody>
      </p:sp>
      <p:pic>
        <p:nvPicPr>
          <p:cNvPr id="6" name="Picture 5">
            <a:extLst>
              <a:ext uri="{FF2B5EF4-FFF2-40B4-BE49-F238E27FC236}">
                <a16:creationId xmlns:a16="http://schemas.microsoft.com/office/drawing/2014/main" id="{1991425D-2F56-997E-75EE-303B7D1F4F29}"/>
              </a:ext>
            </a:extLst>
          </p:cNvPr>
          <p:cNvPicPr>
            <a:picLocks noChangeAspect="1"/>
          </p:cNvPicPr>
          <p:nvPr/>
        </p:nvPicPr>
        <p:blipFill>
          <a:blip r:embed="rId4"/>
          <a:stretch>
            <a:fillRect/>
          </a:stretch>
        </p:blipFill>
        <p:spPr>
          <a:xfrm>
            <a:off x="5262049" y="7150858"/>
            <a:ext cx="1304771" cy="1315293"/>
          </a:xfrm>
          <a:prstGeom prst="rect">
            <a:avLst/>
          </a:prstGeom>
        </p:spPr>
      </p:pic>
      <p:grpSp>
        <p:nvGrpSpPr>
          <p:cNvPr id="7" name="Group 6">
            <a:extLst>
              <a:ext uri="{FF2B5EF4-FFF2-40B4-BE49-F238E27FC236}">
                <a16:creationId xmlns:a16="http://schemas.microsoft.com/office/drawing/2014/main" id="{D142F7C7-DA4D-6A5A-4296-797BDF789B12}"/>
              </a:ext>
            </a:extLst>
          </p:cNvPr>
          <p:cNvGrpSpPr>
            <a:grpSpLocks noChangeAspect="1"/>
          </p:cNvGrpSpPr>
          <p:nvPr/>
        </p:nvGrpSpPr>
        <p:grpSpPr>
          <a:xfrm>
            <a:off x="363372" y="618366"/>
            <a:ext cx="1006760" cy="1268302"/>
            <a:chOff x="2650449" y="4011949"/>
            <a:chExt cx="1467118" cy="1848253"/>
          </a:xfrm>
          <a:effectLst>
            <a:outerShdw blurRad="50800" dist="25400" algn="l" rotWithShape="0">
              <a:prstClr val="black">
                <a:alpha val="14889"/>
              </a:prstClr>
            </a:outerShdw>
          </a:effectLst>
        </p:grpSpPr>
        <p:pic>
          <p:nvPicPr>
            <p:cNvPr id="8" name="Picture 7">
              <a:extLst>
                <a:ext uri="{FF2B5EF4-FFF2-40B4-BE49-F238E27FC236}">
                  <a16:creationId xmlns:a16="http://schemas.microsoft.com/office/drawing/2014/main" id="{4F3E405C-AFC6-9A37-6338-5D86B14539D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33000"/>
                      </a14:imgEffect>
                      <a14:imgEffect>
                        <a14:brightnessContrast bright="7000"/>
                      </a14:imgEffect>
                    </a14:imgLayer>
                  </a14:imgProps>
                </a:ext>
                <a:ext uri="{28A0092B-C50C-407E-A947-70E740481C1C}">
                  <a14:useLocalDpi xmlns:a14="http://schemas.microsoft.com/office/drawing/2010/main" val="0"/>
                </a:ext>
              </a:extLst>
            </a:blip>
            <a:srcRect l="2389" t="13169" r="8474" b="5738"/>
            <a:stretch/>
          </p:blipFill>
          <p:spPr bwMode="auto">
            <a:xfrm>
              <a:off x="2650449" y="4011949"/>
              <a:ext cx="1467118" cy="1848251"/>
            </a:xfrm>
            <a:prstGeom prst="rect">
              <a:avLst/>
            </a:prstGeom>
            <a:noFill/>
            <a:ln w="38100">
              <a:solidFill>
                <a:srgbClr val="294262"/>
              </a:solidFill>
            </a:ln>
          </p:spPr>
        </p:pic>
        <p:pic>
          <p:nvPicPr>
            <p:cNvPr id="10" name="Picture 2">
              <a:extLst>
                <a:ext uri="{FF2B5EF4-FFF2-40B4-BE49-F238E27FC236}">
                  <a16:creationId xmlns:a16="http://schemas.microsoft.com/office/drawing/2014/main" id="{4EFAF41B-4D13-0630-991E-35EB03E12C5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50" b="99000" l="2750" r="96750">
                          <a14:foregroundMark x1="45250" y1="32250" x2="45500" y2="31000"/>
                          <a14:foregroundMark x1="67000" y1="29500" x2="68750" y2="30500"/>
                          <a14:foregroundMark x1="30250" y1="50250" x2="30250" y2="52500"/>
                          <a14:foregroundMark x1="30500" y1="53500" x2="26750" y2="49000"/>
                          <a14:foregroundMark x1="29500" y1="41000" x2="36250" y2="19000"/>
                          <a14:foregroundMark x1="27000" y1="34750" x2="31500" y2="25500"/>
                          <a14:foregroundMark x1="59500" y1="9500" x2="68250" y2="10000"/>
                          <a14:foregroundMark x1="58250" y1="9250" x2="44250" y2="17000"/>
                          <a14:foregroundMark x1="32000" y1="25750" x2="40500" y2="11000"/>
                          <a14:foregroundMark x1="33500" y1="17000" x2="25500" y2="27500"/>
                          <a14:foregroundMark x1="25000" y1="34250" x2="25000" y2="17250"/>
                          <a14:foregroundMark x1="71500" y1="11750" x2="74000" y2="26750"/>
                          <a14:foregroundMark x1="80250" y1="29750" x2="71250" y2="18750"/>
                          <a14:foregroundMark x1="66000" y1="9750" x2="43000" y2="17000"/>
                          <a14:foregroundMark x1="35500" y1="9250" x2="53750" y2="9500"/>
                          <a14:foregroundMark x1="35250" y1="4750" x2="29000" y2="16000"/>
                          <a14:foregroundMark x1="31750" y1="3250" x2="53250" y2="5750"/>
                          <a14:foregroundMark x1="59250" y1="86500" x2="84250" y2="88750"/>
                          <a14:foregroundMark x1="70250" y1="79750" x2="94000" y2="85000"/>
                          <a14:foregroundMark x1="78000" y1="89750" x2="91500" y2="97250"/>
                          <a14:foregroundMark x1="95000" y1="88750" x2="95000" y2="88750"/>
                          <a14:foregroundMark x1="95500" y1="91250" x2="95500" y2="91250"/>
                          <a14:foregroundMark x1="96750" y1="96500" x2="96750" y2="96500"/>
                          <a14:foregroundMark x1="76500" y1="18750" x2="76500" y2="18750"/>
                          <a14:foregroundMark x1="52250" y1="99000" x2="52250" y2="99000"/>
                          <a14:foregroundMark x1="16250" y1="88250" x2="16250" y2="88250"/>
                          <a14:foregroundMark x1="10500" y1="88750" x2="10500" y2="88750"/>
                          <a14:foregroundMark x1="12000" y1="87250" x2="42750" y2="91000"/>
                          <a14:foregroundMark x1="30250" y1="82750" x2="18750" y2="92750"/>
                          <a14:foregroundMark x1="11000" y1="90250" x2="14000" y2="82000"/>
                          <a14:foregroundMark x1="63250" y1="98750" x2="63250" y2="98750"/>
                          <a14:foregroundMark x1="13750" y1="92250" x2="13750" y2="92250"/>
                          <a14:foregroundMark x1="2750" y1="87250" x2="2750" y2="87250"/>
                          <a14:backgroundMark x1="17000" y1="41000" x2="17000" y2="41000"/>
                        </a14:backgroundRemoval>
                      </a14:imgEffect>
                      <a14:imgEffect>
                        <a14:colorTemperature colorTemp="5757"/>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2737157" y="4683645"/>
              <a:ext cx="1176557" cy="1176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a:extLst>
              <a:ext uri="{FF2B5EF4-FFF2-40B4-BE49-F238E27FC236}">
                <a16:creationId xmlns:a16="http://schemas.microsoft.com/office/drawing/2014/main" id="{61110CB5-C74A-C4B1-233B-857D7F816E5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846" b="98077" l="1163" r="98256">
                        <a14:foregroundMark x1="10894" y1="88462" x2="11047" y2="98077"/>
                        <a14:foregroundMark x1="10863" y1="86538" x2="10894" y2="88462"/>
                        <a14:foregroundMark x1="10802" y1="82692" x2="10863" y2="86538"/>
                        <a14:foregroundMark x1="10710" y1="76923" x2="10802" y2="82692"/>
                        <a14:foregroundMark x1="10618" y1="71154" x2="10710" y2="76923"/>
                        <a14:foregroundMark x1="10587" y1="69231" x2="10618" y2="71154"/>
                        <a14:foregroundMark x1="10557" y1="67308" x2="10587" y2="69231"/>
                        <a14:foregroundMark x1="10526" y1="65385" x2="10557" y2="67308"/>
                        <a14:foregroundMark x1="10495" y1="63462" x2="10526" y2="65385"/>
                        <a14:foregroundMark x1="10159" y1="42308" x2="10495" y2="63462"/>
                        <a14:foregroundMark x1="10098" y1="38462" x2="10159" y2="42308"/>
                        <a14:foregroundMark x1="10067" y1="36538" x2="10098" y2="38462"/>
                        <a14:foregroundMark x1="9884" y1="25000" x2="10067" y2="36538"/>
                        <a14:foregroundMark x1="5523" y1="57692" x2="6395" y2="61538"/>
                        <a14:foregroundMark x1="1163" y1="59615" x2="1163" y2="59615"/>
                        <a14:foregroundMark x1="31977" y1="40385" x2="31977" y2="40385"/>
                        <a14:foregroundMark x1="28198" y1="28846" x2="28198" y2="28846"/>
                        <a14:foregroundMark x1="28198" y1="28846" x2="28198" y2="28846"/>
                        <a14:foregroundMark x1="24709" y1="32692" x2="38663" y2="11538"/>
                        <a14:foregroundMark x1="37209" y1="51923" x2="37209" y2="51923"/>
                        <a14:foregroundMark x1="45639" y1="17308" x2="46221" y2="15385"/>
                        <a14:foregroundMark x1="45058" y1="19231" x2="45639" y2="17308"/>
                        <a14:foregroundMark x1="51744" y1="23077" x2="51744" y2="23077"/>
                        <a14:foregroundMark x1="85465" y1="57692" x2="98256" y2="55769"/>
                        <a14:backgroundMark x1="9302" y1="42308" x2="9302" y2="42308"/>
                        <a14:backgroundMark x1="11337" y1="38462" x2="11337" y2="38462"/>
                        <a14:backgroundMark x1="10174" y1="38462" x2="10174" y2="38462"/>
                        <a14:backgroundMark x1="10174" y1="42308" x2="10174" y2="42308"/>
                        <a14:backgroundMark x1="9884" y1="36538" x2="9884" y2="36538"/>
                        <a14:backgroundMark x1="10174" y1="76923" x2="10174" y2="76923"/>
                        <a14:backgroundMark x1="10174" y1="71154" x2="10174" y2="71154"/>
                        <a14:backgroundMark x1="11047" y1="82692" x2="11047" y2="82692"/>
                        <a14:backgroundMark x1="10465" y1="67308" x2="10465" y2="67308"/>
                        <a14:backgroundMark x1="10756" y1="76923" x2="10756" y2="76923"/>
                        <a14:backgroundMark x1="10756" y1="71154" x2="10756" y2="71154"/>
                        <a14:backgroundMark x1="10465" y1="65385" x2="10465" y2="65385"/>
                        <a14:backgroundMark x1="10756" y1="63462" x2="10756" y2="63462"/>
                        <a14:backgroundMark x1="10756" y1="69231" x2="10756" y2="69231"/>
                        <a14:backgroundMark x1="10756" y1="82692" x2="10756" y2="82692"/>
                        <a14:backgroundMark x1="10756" y1="88462" x2="10756" y2="88462"/>
                        <a14:backgroundMark x1="13953" y1="25000" x2="13953" y2="25000"/>
                        <a14:backgroundMark x1="44767" y1="17308" x2="44767" y2="17308"/>
                        <a14:backgroundMark x1="45058" y1="17308" x2="45058" y2="17308"/>
                        <a14:backgroundMark x1="11047" y1="86538" x2="11047" y2="86538"/>
                        <a14:backgroundMark x1="10465" y1="86538" x2="10465" y2="86538"/>
                      </a14:backgroundRemoval>
                    </a14:imgEffect>
                  </a14:imgLayer>
                </a14:imgProps>
              </a:ext>
            </a:extLst>
          </a:blip>
          <a:stretch>
            <a:fillRect/>
          </a:stretch>
        </p:blipFill>
        <p:spPr>
          <a:xfrm>
            <a:off x="265336" y="7972204"/>
            <a:ext cx="2618471" cy="395816"/>
          </a:xfrm>
          <a:prstGeom prst="rect">
            <a:avLst/>
          </a:prstGeom>
        </p:spPr>
      </p:pic>
    </p:spTree>
    <p:extLst>
      <p:ext uri="{BB962C8B-B14F-4D97-AF65-F5344CB8AC3E}">
        <p14:creationId xmlns:p14="http://schemas.microsoft.com/office/powerpoint/2010/main" val="97540822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a:extLst>
              <a:ext uri="{FF2B5EF4-FFF2-40B4-BE49-F238E27FC236}">
                <a16:creationId xmlns:a16="http://schemas.microsoft.com/office/drawing/2014/main" id="{C6057E2A-2ABA-4F94-88BB-203C1C6270EC}"/>
              </a:ext>
            </a:extLst>
          </p:cNvPr>
          <p:cNvCxnSpPr/>
          <p:nvPr/>
        </p:nvCxnSpPr>
        <p:spPr>
          <a:xfrm flipH="1">
            <a:off x="5131885" y="5968437"/>
            <a:ext cx="2" cy="217084"/>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F86573-EBDE-4F60-9AF5-EADC6F1ECB67}"/>
              </a:ext>
            </a:extLst>
          </p:cNvPr>
          <p:cNvSpPr/>
          <p:nvPr/>
        </p:nvSpPr>
        <p:spPr>
          <a:xfrm>
            <a:off x="244575" y="2221718"/>
            <a:ext cx="5940626" cy="664797"/>
          </a:xfrm>
          <a:prstGeom prst="rect">
            <a:avLst/>
          </a:prstGeom>
        </p:spPr>
        <p:txBody>
          <a:bodyPr vert="horz" lIns="0" tIns="0" rIns="0" bIns="0" rtlCol="0">
            <a:noAutofit/>
          </a:bodyPr>
          <a:lstStyle/>
          <a:p>
            <a:pPr marL="342900" marR="0" lvl="2"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prstClr val="black"/>
              </a:solidFill>
              <a:effectLst/>
              <a:uLnTx/>
              <a:uFillTx/>
              <a:latin typeface="Franklin Gothic Book" panose="020B0503020102020204"/>
              <a:ea typeface="Times New Roman" panose="02020603050405020304" pitchFamily="18" charset="0"/>
              <a:cs typeface="+mn-cs"/>
            </a:endParaRPr>
          </a:p>
        </p:txBody>
      </p:sp>
      <p:sp>
        <p:nvSpPr>
          <p:cNvPr id="18" name="TextBox 17">
            <a:extLst>
              <a:ext uri="{FF2B5EF4-FFF2-40B4-BE49-F238E27FC236}">
                <a16:creationId xmlns:a16="http://schemas.microsoft.com/office/drawing/2014/main" id="{9D1B9D1F-AD53-4EB5-94E7-F92F9448D49B}"/>
              </a:ext>
            </a:extLst>
          </p:cNvPr>
          <p:cNvSpPr txBox="1"/>
          <p:nvPr/>
        </p:nvSpPr>
        <p:spPr>
          <a:xfrm>
            <a:off x="-2" y="856054"/>
            <a:ext cx="6858001" cy="874085"/>
          </a:xfrm>
          <a:prstGeom prst="rect">
            <a:avLst/>
          </a:prstGeom>
          <a:noFill/>
        </p:spPr>
        <p:txBody>
          <a:bodyPr wrap="square" lIns="91440" tIns="45720" rIns="91440" bIns="45720" anchor="t">
            <a:spAutoFit/>
          </a:bodyPr>
          <a:lstStyle/>
          <a:p>
            <a:pPr marL="342900" lvl="2" defTabSz="685800">
              <a:defRPr/>
            </a:pPr>
            <a:r>
              <a:rPr kumimoji="0" lang="en-US" sz="1270" b="0" i="0" u="none" strike="noStrike" kern="1200" cap="none" spc="0" normalizeH="0" baseline="0" noProof="0" dirty="0">
                <a:ln>
                  <a:noFill/>
                </a:ln>
                <a:effectLst/>
                <a:uLnTx/>
                <a:uFillTx/>
                <a:latin typeface="Franklin Gothic Book" panose="020B0503020102020204"/>
                <a:ea typeface="+mn-ea"/>
                <a:cs typeface="+mn-cs"/>
              </a:rPr>
              <a:t>The DHA, J-7, CEPO is pleased to submit the CY24 Annual Report. This report highlights CEPO’s accomplishments, provides an analysis of CEPO-accredited activities and marketing collaboration </a:t>
            </a:r>
            <a:r>
              <a:rPr lang="en-US" sz="1270" dirty="0">
                <a:latin typeface="Franklin Gothic Book" panose="020B0503020102020204"/>
              </a:rPr>
              <a:t>efforts</a:t>
            </a:r>
            <a:r>
              <a:rPr kumimoji="0" lang="en-US" sz="1270" b="0" i="0" u="none" strike="noStrike" kern="1200" cap="none" spc="0" normalizeH="0" baseline="0" noProof="0" dirty="0">
                <a:ln>
                  <a:noFill/>
                </a:ln>
                <a:effectLst/>
                <a:uLnTx/>
                <a:uFillTx/>
                <a:latin typeface="Franklin Gothic Book" panose="020B0503020102020204"/>
                <a:ea typeface="+mn-ea"/>
                <a:cs typeface="+mn-cs"/>
              </a:rPr>
              <a:t>, describes cost savings from </a:t>
            </a:r>
            <a:r>
              <a:rPr lang="en-US" sz="1270" dirty="0">
                <a:latin typeface="Franklin Gothic Book" panose="020B0503020102020204"/>
              </a:rPr>
              <a:t>CY24,</a:t>
            </a:r>
            <a:r>
              <a:rPr kumimoji="0" lang="en-US" sz="1270" b="0" i="0" u="none" strike="noStrike" kern="1200" cap="none" spc="0" normalizeH="0" baseline="0" noProof="0" dirty="0">
                <a:ln>
                  <a:noFill/>
                </a:ln>
                <a:effectLst/>
                <a:uLnTx/>
                <a:uFillTx/>
                <a:latin typeface="Franklin Gothic Book" panose="020B0503020102020204"/>
                <a:ea typeface="+mn-ea"/>
                <a:cs typeface="+mn-cs"/>
              </a:rPr>
              <a:t> and provides recommendations for the year ahead. </a:t>
            </a:r>
            <a:endParaRPr lang="en-US" sz="1270" b="0" i="0" u="none" strike="noStrike" kern="1200" cap="none" spc="0" normalizeH="0" baseline="0" noProof="0" dirty="0">
              <a:ln>
                <a:noFill/>
              </a:ln>
              <a:effectLst/>
              <a:uLnTx/>
              <a:uFillTx/>
              <a:latin typeface="Franklin Gothic Book" panose="020B0503020102020204"/>
            </a:endParaRPr>
          </a:p>
        </p:txBody>
      </p:sp>
      <p:cxnSp>
        <p:nvCxnSpPr>
          <p:cNvPr id="7" name="Straight Connector 6">
            <a:extLst>
              <a:ext uri="{FF2B5EF4-FFF2-40B4-BE49-F238E27FC236}">
                <a16:creationId xmlns:a16="http://schemas.microsoft.com/office/drawing/2014/main" id="{F41D135F-5FB8-C7FC-C6EE-758A9B765798}"/>
              </a:ext>
            </a:extLst>
          </p:cNvPr>
          <p:cNvCxnSpPr>
            <a:cxnSpLocks/>
          </p:cNvCxnSpPr>
          <p:nvPr/>
        </p:nvCxnSpPr>
        <p:spPr>
          <a:xfrm>
            <a:off x="58848" y="2198113"/>
            <a:ext cx="2964370" cy="0"/>
          </a:xfrm>
          <a:prstGeom prst="line">
            <a:avLst/>
          </a:prstGeom>
          <a:ln w="38100">
            <a:solidFill>
              <a:srgbClr val="58283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5CF7C78-9806-C53C-C2BF-4E9DEAE02EC7}"/>
              </a:ext>
            </a:extLst>
          </p:cNvPr>
          <p:cNvSpPr txBox="1">
            <a:spLocks/>
          </p:cNvSpPr>
          <p:nvPr/>
        </p:nvSpPr>
        <p:spPr>
          <a:xfrm>
            <a:off x="63384" y="2044903"/>
            <a:ext cx="3244107" cy="63044"/>
          </a:xfrm>
          <a:prstGeom prst="rect">
            <a:avLst/>
          </a:prstGeom>
        </p:spPr>
        <p:txBody>
          <a:bodyPr vert="horz" lIns="0" tIns="25718" rIns="0" bIns="0" rtlCol="0" anchor="ctr"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defTabSz="685800">
              <a:lnSpc>
                <a:spcPct val="90000"/>
              </a:lnSpc>
              <a:spcBef>
                <a:spcPts val="600"/>
              </a:spcBef>
            </a:pPr>
            <a:r>
              <a:rPr lang="en-US" sz="1200" spc="169">
                <a:solidFill>
                  <a:srgbClr val="787878"/>
                </a:solidFill>
                <a:latin typeface="Franklin Gothic Book" panose="020B0503020102020204"/>
              </a:rPr>
              <a:t>THIS YEAR, AT A GLANCE</a:t>
            </a:r>
          </a:p>
        </p:txBody>
      </p:sp>
      <p:sp>
        <p:nvSpPr>
          <p:cNvPr id="3" name="Title 38">
            <a:extLst>
              <a:ext uri="{FF2B5EF4-FFF2-40B4-BE49-F238E27FC236}">
                <a16:creationId xmlns:a16="http://schemas.microsoft.com/office/drawing/2014/main" id="{C673DB7B-06F4-4BA0-CB20-6C1B40D56FA8}"/>
              </a:ext>
            </a:extLst>
          </p:cNvPr>
          <p:cNvSpPr txBox="1">
            <a:spLocks/>
          </p:cNvSpPr>
          <p:nvPr/>
        </p:nvSpPr>
        <p:spPr>
          <a:xfrm>
            <a:off x="0" y="457764"/>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Year in Review</a:t>
            </a:r>
            <a:endParaRPr lang="en-US" sz="2400" dirty="0">
              <a:latin typeface="Franklin Gothic Demi" panose="020B0703020102020204" pitchFamily="34" charset="0"/>
            </a:endParaRPr>
          </a:p>
        </p:txBody>
      </p:sp>
      <p:cxnSp>
        <p:nvCxnSpPr>
          <p:cNvPr id="8" name="Straight Arrow Connector 7">
            <a:extLst>
              <a:ext uri="{FF2B5EF4-FFF2-40B4-BE49-F238E27FC236}">
                <a16:creationId xmlns:a16="http://schemas.microsoft.com/office/drawing/2014/main" id="{68009206-0A86-3D1F-0B8C-92DE2EB09E7E}"/>
              </a:ext>
            </a:extLst>
          </p:cNvPr>
          <p:cNvCxnSpPr>
            <a:cxnSpLocks/>
            <a:endCxn id="16" idx="0"/>
          </p:cNvCxnSpPr>
          <p:nvPr/>
        </p:nvCxnSpPr>
        <p:spPr>
          <a:xfrm>
            <a:off x="3444962" y="2572583"/>
            <a:ext cx="13732" cy="6165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D3353F-7408-8853-68C7-588D411C2A6A}"/>
              </a:ext>
            </a:extLst>
          </p:cNvPr>
          <p:cNvSpPr txBox="1"/>
          <p:nvPr/>
        </p:nvSpPr>
        <p:spPr>
          <a:xfrm>
            <a:off x="3054933" y="2203251"/>
            <a:ext cx="807522" cy="369332"/>
          </a:xfrm>
          <a:prstGeom prst="rect">
            <a:avLst/>
          </a:prstGeom>
          <a:noFill/>
        </p:spPr>
        <p:txBody>
          <a:bodyPr wrap="square" rtlCol="0">
            <a:spAutoFit/>
          </a:bodyPr>
          <a:lstStyle/>
          <a:p>
            <a:pPr algn="ctr"/>
            <a:r>
              <a:rPr lang="en-US" b="1"/>
              <a:t>2024</a:t>
            </a:r>
          </a:p>
        </p:txBody>
      </p:sp>
      <p:sp>
        <p:nvSpPr>
          <p:cNvPr id="16" name="TextBox 15">
            <a:extLst>
              <a:ext uri="{FF2B5EF4-FFF2-40B4-BE49-F238E27FC236}">
                <a16:creationId xmlns:a16="http://schemas.microsoft.com/office/drawing/2014/main" id="{74C982A3-F5AD-8FDD-1A7D-4E49AA85BBFC}"/>
              </a:ext>
            </a:extLst>
          </p:cNvPr>
          <p:cNvSpPr txBox="1"/>
          <p:nvPr/>
        </p:nvSpPr>
        <p:spPr>
          <a:xfrm>
            <a:off x="3054933" y="8738213"/>
            <a:ext cx="807522" cy="369332"/>
          </a:xfrm>
          <a:prstGeom prst="rect">
            <a:avLst/>
          </a:prstGeom>
          <a:noFill/>
        </p:spPr>
        <p:txBody>
          <a:bodyPr wrap="square" rtlCol="0">
            <a:spAutoFit/>
          </a:bodyPr>
          <a:lstStyle/>
          <a:p>
            <a:pPr algn="ctr"/>
            <a:r>
              <a:rPr lang="en-US" b="1"/>
              <a:t>2025</a:t>
            </a:r>
          </a:p>
        </p:txBody>
      </p:sp>
      <p:pic>
        <p:nvPicPr>
          <p:cNvPr id="4" name="Picture 3">
            <a:extLst>
              <a:ext uri="{FF2B5EF4-FFF2-40B4-BE49-F238E27FC236}">
                <a16:creationId xmlns:a16="http://schemas.microsoft.com/office/drawing/2014/main" id="{A84FCE5D-9EA3-DD90-F5A5-0C1A3813EF3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5279" t="21729" r="4203" b="23888"/>
          <a:stretch/>
        </p:blipFill>
        <p:spPr>
          <a:xfrm>
            <a:off x="958127" y="4978834"/>
            <a:ext cx="1627199" cy="1097280"/>
          </a:xfrm>
          <a:prstGeom prst="rect">
            <a:avLst/>
          </a:prstGeom>
          <a:ln w="19050">
            <a:solidFill>
              <a:schemeClr val="accent1"/>
            </a:solidFill>
          </a:ln>
        </p:spPr>
      </p:pic>
      <p:pic>
        <p:nvPicPr>
          <p:cNvPr id="6" name="Picture 5">
            <a:extLst>
              <a:ext uri="{FF2B5EF4-FFF2-40B4-BE49-F238E27FC236}">
                <a16:creationId xmlns:a16="http://schemas.microsoft.com/office/drawing/2014/main" id="{C640E6A9-8BDD-796D-A06D-7BD15B44E82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7981" t="12458" r="4117" b="13439"/>
          <a:stretch/>
        </p:blipFill>
        <p:spPr>
          <a:xfrm>
            <a:off x="4257920" y="6144373"/>
            <a:ext cx="1734531" cy="1097280"/>
          </a:xfrm>
          <a:prstGeom prst="rect">
            <a:avLst/>
          </a:prstGeom>
          <a:ln w="19050">
            <a:solidFill>
              <a:schemeClr val="accent1"/>
            </a:solidFill>
          </a:ln>
        </p:spPr>
      </p:pic>
      <p:grpSp>
        <p:nvGrpSpPr>
          <p:cNvPr id="49" name="Group 48">
            <a:extLst>
              <a:ext uri="{FF2B5EF4-FFF2-40B4-BE49-F238E27FC236}">
                <a16:creationId xmlns:a16="http://schemas.microsoft.com/office/drawing/2014/main" id="{F3E87459-C757-19B5-97DD-E1F8B45819FA}"/>
              </a:ext>
            </a:extLst>
          </p:cNvPr>
          <p:cNvGrpSpPr/>
          <p:nvPr/>
        </p:nvGrpSpPr>
        <p:grpSpPr>
          <a:xfrm>
            <a:off x="398177" y="2590285"/>
            <a:ext cx="3066751" cy="800219"/>
            <a:chOff x="388417" y="2590285"/>
            <a:chExt cx="3066751" cy="800219"/>
          </a:xfrm>
        </p:grpSpPr>
        <p:cxnSp>
          <p:nvCxnSpPr>
            <p:cNvPr id="11" name="Straight Connector 10">
              <a:extLst>
                <a:ext uri="{FF2B5EF4-FFF2-40B4-BE49-F238E27FC236}">
                  <a16:creationId xmlns:a16="http://schemas.microsoft.com/office/drawing/2014/main" id="{53FB6A92-856E-F868-69F1-F464B1363086}"/>
                </a:ext>
              </a:extLst>
            </p:cNvPr>
            <p:cNvCxnSpPr>
              <a:cxnSpLocks/>
            </p:cNvCxnSpPr>
            <p:nvPr/>
          </p:nvCxnSpPr>
          <p:spPr>
            <a:xfrm flipV="1">
              <a:off x="3130984" y="3039162"/>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3245CF-4053-91E0-6378-2B61370BC8A9}"/>
                </a:ext>
              </a:extLst>
            </p:cNvPr>
            <p:cNvSpPr txBox="1"/>
            <p:nvPr/>
          </p:nvSpPr>
          <p:spPr>
            <a:xfrm>
              <a:off x="388417" y="2590285"/>
              <a:ext cx="2747103" cy="800219"/>
            </a:xfrm>
            <a:prstGeom prst="rect">
              <a:avLst/>
            </a:prstGeom>
            <a:noFill/>
            <a:ln w="19050">
              <a:solidFill>
                <a:schemeClr val="accent1"/>
              </a:solidFill>
            </a:ln>
          </p:spPr>
          <p:txBody>
            <a:bodyPr wrap="square" rtlCol="0">
              <a:spAutoFit/>
            </a:bodyPr>
            <a:lstStyle/>
            <a:p>
              <a:r>
                <a:rPr lang="en-US" sz="1150"/>
                <a:t>Began preparing for 2025 JA reaccreditation by creating a review timeline and drafting commendation sections</a:t>
              </a:r>
            </a:p>
          </p:txBody>
        </p:sp>
      </p:grpSp>
      <p:grpSp>
        <p:nvGrpSpPr>
          <p:cNvPr id="48" name="Group 47">
            <a:extLst>
              <a:ext uri="{FF2B5EF4-FFF2-40B4-BE49-F238E27FC236}">
                <a16:creationId xmlns:a16="http://schemas.microsoft.com/office/drawing/2014/main" id="{08C64DD8-0007-843C-55D6-13EC544D8E94}"/>
              </a:ext>
            </a:extLst>
          </p:cNvPr>
          <p:cNvGrpSpPr/>
          <p:nvPr/>
        </p:nvGrpSpPr>
        <p:grpSpPr>
          <a:xfrm>
            <a:off x="398177" y="3607588"/>
            <a:ext cx="3066751" cy="1154162"/>
            <a:chOff x="388417" y="3677400"/>
            <a:chExt cx="3066751" cy="1154162"/>
          </a:xfrm>
        </p:grpSpPr>
        <p:sp>
          <p:nvSpPr>
            <p:cNvPr id="40" name="TextBox 39">
              <a:extLst>
                <a:ext uri="{FF2B5EF4-FFF2-40B4-BE49-F238E27FC236}">
                  <a16:creationId xmlns:a16="http://schemas.microsoft.com/office/drawing/2014/main" id="{6DE23FF7-3CB7-CB5E-EEC0-D923F53273CC}"/>
                </a:ext>
              </a:extLst>
            </p:cNvPr>
            <p:cNvSpPr txBox="1"/>
            <p:nvPr/>
          </p:nvSpPr>
          <p:spPr>
            <a:xfrm>
              <a:off x="388417" y="3677400"/>
              <a:ext cx="2747103" cy="1154162"/>
            </a:xfrm>
            <a:prstGeom prst="rect">
              <a:avLst/>
            </a:prstGeom>
            <a:noFill/>
            <a:ln w="19050">
              <a:solidFill>
                <a:schemeClr val="accent1"/>
              </a:solidFill>
            </a:ln>
          </p:spPr>
          <p:txBody>
            <a:bodyPr wrap="square" rtlCol="0">
              <a:spAutoFit/>
            </a:bodyPr>
            <a:lstStyle/>
            <a:p>
              <a:r>
                <a:rPr lang="en-US" sz="1150"/>
                <a:t>Presented and staffed a booth at the Chief Medical Officer/Chief Nursing Officer/Chief Dental Officer (CMO/CNO/CDO) Conference and additionally provided CE/CMEs and A/V support</a:t>
              </a:r>
            </a:p>
          </p:txBody>
        </p:sp>
        <p:cxnSp>
          <p:nvCxnSpPr>
            <p:cNvPr id="14" name="Straight Connector 13">
              <a:extLst>
                <a:ext uri="{FF2B5EF4-FFF2-40B4-BE49-F238E27FC236}">
                  <a16:creationId xmlns:a16="http://schemas.microsoft.com/office/drawing/2014/main" id="{D1354D9D-6B39-9983-344A-AF07540ADF94}"/>
                </a:ext>
              </a:extLst>
            </p:cNvPr>
            <p:cNvCxnSpPr>
              <a:cxnSpLocks/>
            </p:cNvCxnSpPr>
            <p:nvPr/>
          </p:nvCxnSpPr>
          <p:spPr>
            <a:xfrm flipV="1">
              <a:off x="3130984" y="4077509"/>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AB92EB1-C27C-87ED-F318-27809CB2FD94}"/>
              </a:ext>
            </a:extLst>
          </p:cNvPr>
          <p:cNvGrpSpPr/>
          <p:nvPr/>
        </p:nvGrpSpPr>
        <p:grpSpPr>
          <a:xfrm>
            <a:off x="398177" y="6293198"/>
            <a:ext cx="3066751" cy="800219"/>
            <a:chOff x="388417" y="6051155"/>
            <a:chExt cx="3066751" cy="800219"/>
          </a:xfrm>
        </p:grpSpPr>
        <p:sp>
          <p:nvSpPr>
            <p:cNvPr id="30" name="TextBox 29">
              <a:extLst>
                <a:ext uri="{FF2B5EF4-FFF2-40B4-BE49-F238E27FC236}">
                  <a16:creationId xmlns:a16="http://schemas.microsoft.com/office/drawing/2014/main" id="{B94B5114-8827-9F20-0FF9-6CC15551ACDA}"/>
                </a:ext>
              </a:extLst>
            </p:cNvPr>
            <p:cNvSpPr txBox="1"/>
            <p:nvPr/>
          </p:nvSpPr>
          <p:spPr>
            <a:xfrm>
              <a:off x="388417" y="6051155"/>
              <a:ext cx="2747103" cy="800219"/>
            </a:xfrm>
            <a:prstGeom prst="rect">
              <a:avLst/>
            </a:prstGeom>
            <a:noFill/>
            <a:ln w="19050">
              <a:solidFill>
                <a:schemeClr val="accent1"/>
              </a:solidFill>
            </a:ln>
          </p:spPr>
          <p:txBody>
            <a:bodyPr wrap="square" rtlCol="0">
              <a:spAutoFit/>
            </a:bodyPr>
            <a:lstStyle/>
            <a:p>
              <a:r>
                <a:rPr lang="en-US" sz="1150"/>
                <a:t>Continued to collaborate with the VA by engaging in a new Plan of Action, Milestones, and Measures (POAMM) for VA/DHA partnership in FY25</a:t>
              </a:r>
            </a:p>
          </p:txBody>
        </p:sp>
        <p:cxnSp>
          <p:nvCxnSpPr>
            <p:cNvPr id="15" name="Straight Connector 14">
              <a:extLst>
                <a:ext uri="{FF2B5EF4-FFF2-40B4-BE49-F238E27FC236}">
                  <a16:creationId xmlns:a16="http://schemas.microsoft.com/office/drawing/2014/main" id="{14BB6B5D-F224-B63E-3301-65C74162F066}"/>
                </a:ext>
              </a:extLst>
            </p:cNvPr>
            <p:cNvCxnSpPr>
              <a:cxnSpLocks/>
            </p:cNvCxnSpPr>
            <p:nvPr/>
          </p:nvCxnSpPr>
          <p:spPr>
            <a:xfrm flipV="1">
              <a:off x="3130984" y="6362779"/>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E45D59D2-3FE7-0651-9FCC-CCE8189DF1D9}"/>
              </a:ext>
            </a:extLst>
          </p:cNvPr>
          <p:cNvGrpSpPr/>
          <p:nvPr/>
        </p:nvGrpSpPr>
        <p:grpSpPr>
          <a:xfrm>
            <a:off x="398176" y="7310501"/>
            <a:ext cx="3066752" cy="446276"/>
            <a:chOff x="388416" y="6912531"/>
            <a:chExt cx="3066752" cy="446276"/>
          </a:xfrm>
        </p:grpSpPr>
        <p:sp>
          <p:nvSpPr>
            <p:cNvPr id="26" name="TextBox 25">
              <a:extLst>
                <a:ext uri="{FF2B5EF4-FFF2-40B4-BE49-F238E27FC236}">
                  <a16:creationId xmlns:a16="http://schemas.microsoft.com/office/drawing/2014/main" id="{245A262D-58B2-AAC8-9EFF-CD30544A26A9}"/>
                </a:ext>
              </a:extLst>
            </p:cNvPr>
            <p:cNvSpPr txBox="1"/>
            <p:nvPr/>
          </p:nvSpPr>
          <p:spPr>
            <a:xfrm>
              <a:off x="388416" y="6912531"/>
              <a:ext cx="2747103" cy="446276"/>
            </a:xfrm>
            <a:prstGeom prst="rect">
              <a:avLst/>
            </a:prstGeom>
            <a:noFill/>
            <a:ln w="19050">
              <a:solidFill>
                <a:schemeClr val="accent1"/>
              </a:solidFill>
            </a:ln>
          </p:spPr>
          <p:txBody>
            <a:bodyPr wrap="square" rtlCol="0">
              <a:spAutoFit/>
            </a:bodyPr>
            <a:lstStyle/>
            <a:p>
              <a:r>
                <a:rPr lang="en-US" sz="1150"/>
                <a:t>Conducted final of six focus groups to obtain feedback on CEPO CCSS events</a:t>
              </a:r>
            </a:p>
          </p:txBody>
        </p:sp>
        <p:cxnSp>
          <p:nvCxnSpPr>
            <p:cNvPr id="17" name="Straight Connector 16">
              <a:extLst>
                <a:ext uri="{FF2B5EF4-FFF2-40B4-BE49-F238E27FC236}">
                  <a16:creationId xmlns:a16="http://schemas.microsoft.com/office/drawing/2014/main" id="{4EE5BC87-E7B0-3826-DC6B-0B614296C0E9}"/>
                </a:ext>
              </a:extLst>
            </p:cNvPr>
            <p:cNvCxnSpPr>
              <a:cxnSpLocks/>
            </p:cNvCxnSpPr>
            <p:nvPr/>
          </p:nvCxnSpPr>
          <p:spPr>
            <a:xfrm flipV="1">
              <a:off x="3130984" y="7135302"/>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4A64960-BC63-9366-136D-1D37305D2C8D}"/>
              </a:ext>
            </a:extLst>
          </p:cNvPr>
          <p:cNvGrpSpPr/>
          <p:nvPr/>
        </p:nvGrpSpPr>
        <p:grpSpPr>
          <a:xfrm>
            <a:off x="3458694" y="7424410"/>
            <a:ext cx="3063618" cy="446276"/>
            <a:chOff x="3458694" y="7497326"/>
            <a:chExt cx="3063618" cy="446276"/>
          </a:xfrm>
        </p:grpSpPr>
        <p:sp>
          <p:nvSpPr>
            <p:cNvPr id="25" name="TextBox 24">
              <a:extLst>
                <a:ext uri="{FF2B5EF4-FFF2-40B4-BE49-F238E27FC236}">
                  <a16:creationId xmlns:a16="http://schemas.microsoft.com/office/drawing/2014/main" id="{857E30C3-2869-7F88-5F59-A0A1FE359309}"/>
                </a:ext>
              </a:extLst>
            </p:cNvPr>
            <p:cNvSpPr txBox="1"/>
            <p:nvPr/>
          </p:nvSpPr>
          <p:spPr>
            <a:xfrm>
              <a:off x="3775209" y="7497326"/>
              <a:ext cx="2747103" cy="446276"/>
            </a:xfrm>
            <a:prstGeom prst="rect">
              <a:avLst/>
            </a:prstGeom>
            <a:noFill/>
            <a:ln w="19050">
              <a:solidFill>
                <a:schemeClr val="accent1"/>
              </a:solidFill>
            </a:ln>
          </p:spPr>
          <p:txBody>
            <a:bodyPr wrap="square" rtlCol="0">
              <a:spAutoFit/>
            </a:bodyPr>
            <a:lstStyle/>
            <a:p>
              <a:r>
                <a:rPr lang="en-US" sz="1150"/>
                <a:t>Hosted five CCSS events with over 4,500 total registrations </a:t>
              </a:r>
            </a:p>
          </p:txBody>
        </p:sp>
        <p:cxnSp>
          <p:nvCxnSpPr>
            <p:cNvPr id="19" name="Straight Connector 18">
              <a:extLst>
                <a:ext uri="{FF2B5EF4-FFF2-40B4-BE49-F238E27FC236}">
                  <a16:creationId xmlns:a16="http://schemas.microsoft.com/office/drawing/2014/main" id="{5EA9F208-C8E8-DA08-0ACF-6705F07D4583}"/>
                </a:ext>
              </a:extLst>
            </p:cNvPr>
            <p:cNvCxnSpPr>
              <a:cxnSpLocks/>
            </p:cNvCxnSpPr>
            <p:nvPr/>
          </p:nvCxnSpPr>
          <p:spPr>
            <a:xfrm flipV="1">
              <a:off x="3458694" y="7735868"/>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0BF2E16-26BC-ED59-D581-2C3E2FF4DE90}"/>
              </a:ext>
            </a:extLst>
          </p:cNvPr>
          <p:cNvGrpSpPr/>
          <p:nvPr/>
        </p:nvGrpSpPr>
        <p:grpSpPr>
          <a:xfrm>
            <a:off x="398177" y="7973859"/>
            <a:ext cx="3066751" cy="446276"/>
            <a:chOff x="388417" y="8281337"/>
            <a:chExt cx="3066751" cy="446276"/>
          </a:xfrm>
        </p:grpSpPr>
        <p:sp>
          <p:nvSpPr>
            <p:cNvPr id="24" name="TextBox 23">
              <a:extLst>
                <a:ext uri="{FF2B5EF4-FFF2-40B4-BE49-F238E27FC236}">
                  <a16:creationId xmlns:a16="http://schemas.microsoft.com/office/drawing/2014/main" id="{D25ABD79-8398-0631-07A1-89A608736570}"/>
                </a:ext>
              </a:extLst>
            </p:cNvPr>
            <p:cNvSpPr txBox="1"/>
            <p:nvPr/>
          </p:nvSpPr>
          <p:spPr>
            <a:xfrm>
              <a:off x="388417" y="8281337"/>
              <a:ext cx="2747103" cy="446276"/>
            </a:xfrm>
            <a:prstGeom prst="rect">
              <a:avLst/>
            </a:prstGeom>
            <a:noFill/>
            <a:ln w="19050">
              <a:solidFill>
                <a:schemeClr val="accent1"/>
              </a:solidFill>
            </a:ln>
          </p:spPr>
          <p:txBody>
            <a:bodyPr wrap="square" rtlCol="0">
              <a:spAutoFit/>
            </a:bodyPr>
            <a:lstStyle/>
            <a:p>
              <a:r>
                <a:rPr lang="en-US" sz="1150"/>
                <a:t>Provided 60% more credit hours in 2024 than in 2023 (124.8K total credit hours)</a:t>
              </a:r>
            </a:p>
          </p:txBody>
        </p:sp>
        <p:cxnSp>
          <p:nvCxnSpPr>
            <p:cNvPr id="20" name="Straight Connector 19">
              <a:extLst>
                <a:ext uri="{FF2B5EF4-FFF2-40B4-BE49-F238E27FC236}">
                  <a16:creationId xmlns:a16="http://schemas.microsoft.com/office/drawing/2014/main" id="{45F9437C-F9A9-8593-C630-847EFB64CFF1}"/>
                </a:ext>
              </a:extLst>
            </p:cNvPr>
            <p:cNvCxnSpPr>
              <a:cxnSpLocks/>
            </p:cNvCxnSpPr>
            <p:nvPr/>
          </p:nvCxnSpPr>
          <p:spPr>
            <a:xfrm flipV="1">
              <a:off x="3130984" y="8504475"/>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5047369-D043-405D-A614-768062F39065}"/>
              </a:ext>
            </a:extLst>
          </p:cNvPr>
          <p:cNvGrpSpPr/>
          <p:nvPr/>
        </p:nvGrpSpPr>
        <p:grpSpPr>
          <a:xfrm>
            <a:off x="3448694" y="2898383"/>
            <a:ext cx="3062235" cy="623248"/>
            <a:chOff x="3448694" y="2898383"/>
            <a:chExt cx="3062235" cy="623248"/>
          </a:xfrm>
        </p:grpSpPr>
        <p:sp>
          <p:nvSpPr>
            <p:cNvPr id="39" name="TextBox 38">
              <a:extLst>
                <a:ext uri="{FF2B5EF4-FFF2-40B4-BE49-F238E27FC236}">
                  <a16:creationId xmlns:a16="http://schemas.microsoft.com/office/drawing/2014/main" id="{4C9CA571-56E7-AA4E-FD80-5790AD6C3D49}"/>
                </a:ext>
              </a:extLst>
            </p:cNvPr>
            <p:cNvSpPr txBox="1"/>
            <p:nvPr/>
          </p:nvSpPr>
          <p:spPr>
            <a:xfrm>
              <a:off x="3763826" y="2898383"/>
              <a:ext cx="2747103" cy="623248"/>
            </a:xfrm>
            <a:prstGeom prst="rect">
              <a:avLst/>
            </a:prstGeom>
            <a:noFill/>
            <a:ln w="19050">
              <a:solidFill>
                <a:schemeClr val="accent1"/>
              </a:solidFill>
            </a:ln>
          </p:spPr>
          <p:txBody>
            <a:bodyPr wrap="square" rtlCol="0">
              <a:spAutoFit/>
            </a:bodyPr>
            <a:lstStyle/>
            <a:p>
              <a:r>
                <a:rPr lang="en-US" sz="1150"/>
                <a:t>Provided CE/CME and staffed an informational booth at the MHS Conference in Portland, OR</a:t>
              </a:r>
            </a:p>
          </p:txBody>
        </p:sp>
        <p:cxnSp>
          <p:nvCxnSpPr>
            <p:cNvPr id="21" name="Straight Connector 20">
              <a:extLst>
                <a:ext uri="{FF2B5EF4-FFF2-40B4-BE49-F238E27FC236}">
                  <a16:creationId xmlns:a16="http://schemas.microsoft.com/office/drawing/2014/main" id="{641A9385-04CD-6EEE-42BE-15631743B934}"/>
                </a:ext>
              </a:extLst>
            </p:cNvPr>
            <p:cNvCxnSpPr>
              <a:cxnSpLocks/>
            </p:cNvCxnSpPr>
            <p:nvPr/>
          </p:nvCxnSpPr>
          <p:spPr>
            <a:xfrm flipV="1">
              <a:off x="3448694" y="3210007"/>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F4029E4-8107-EAC8-1E04-580ECA1B564D}"/>
              </a:ext>
            </a:extLst>
          </p:cNvPr>
          <p:cNvGrpSpPr/>
          <p:nvPr/>
        </p:nvGrpSpPr>
        <p:grpSpPr>
          <a:xfrm>
            <a:off x="3448694" y="4984425"/>
            <a:ext cx="3062235" cy="977191"/>
            <a:chOff x="3448694" y="5103339"/>
            <a:chExt cx="3062235" cy="977191"/>
          </a:xfrm>
        </p:grpSpPr>
        <p:sp>
          <p:nvSpPr>
            <p:cNvPr id="29" name="TextBox 28">
              <a:extLst>
                <a:ext uri="{FF2B5EF4-FFF2-40B4-BE49-F238E27FC236}">
                  <a16:creationId xmlns:a16="http://schemas.microsoft.com/office/drawing/2014/main" id="{41949AB0-C43D-C976-7F27-4037C1673DBB}"/>
                </a:ext>
              </a:extLst>
            </p:cNvPr>
            <p:cNvSpPr txBox="1"/>
            <p:nvPr/>
          </p:nvSpPr>
          <p:spPr>
            <a:xfrm>
              <a:off x="3763826" y="5103339"/>
              <a:ext cx="2747103" cy="977191"/>
            </a:xfrm>
            <a:prstGeom prst="rect">
              <a:avLst/>
            </a:prstGeom>
            <a:noFill/>
            <a:ln w="19050">
              <a:solidFill>
                <a:schemeClr val="accent1"/>
              </a:solidFill>
            </a:ln>
          </p:spPr>
          <p:txBody>
            <a:bodyPr wrap="square" rtlCol="0">
              <a:spAutoFit/>
            </a:bodyPr>
            <a:lstStyle/>
            <a:p>
              <a:r>
                <a:rPr lang="en-US" sz="1150"/>
                <a:t>Supported the Network and MTF Directors Symposium with 500+ attendees by providing CE/CMEs, website and application management, and registration management</a:t>
              </a:r>
            </a:p>
          </p:txBody>
        </p:sp>
        <p:cxnSp>
          <p:nvCxnSpPr>
            <p:cNvPr id="23" name="Straight Connector 22">
              <a:extLst>
                <a:ext uri="{FF2B5EF4-FFF2-40B4-BE49-F238E27FC236}">
                  <a16:creationId xmlns:a16="http://schemas.microsoft.com/office/drawing/2014/main" id="{1ECBED58-E596-ADB5-DAA1-7B58DD8929B1}"/>
                </a:ext>
              </a:extLst>
            </p:cNvPr>
            <p:cNvCxnSpPr>
              <a:cxnSpLocks/>
            </p:cNvCxnSpPr>
            <p:nvPr/>
          </p:nvCxnSpPr>
          <p:spPr>
            <a:xfrm flipV="1">
              <a:off x="3448694" y="5591933"/>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74" name="Straight Connector 73">
            <a:extLst>
              <a:ext uri="{FF2B5EF4-FFF2-40B4-BE49-F238E27FC236}">
                <a16:creationId xmlns:a16="http://schemas.microsoft.com/office/drawing/2014/main" id="{FF5B84EC-D47D-4237-96BD-0A5A11338440}"/>
              </a:ext>
            </a:extLst>
          </p:cNvPr>
          <p:cNvCxnSpPr>
            <a:cxnSpLocks/>
          </p:cNvCxnSpPr>
          <p:nvPr/>
        </p:nvCxnSpPr>
        <p:spPr>
          <a:xfrm flipH="1">
            <a:off x="1771727" y="4761750"/>
            <a:ext cx="2" cy="217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93A1DF-8275-2A30-D729-0245CF95951F}"/>
              </a:ext>
            </a:extLst>
          </p:cNvPr>
          <p:cNvCxnSpPr/>
          <p:nvPr/>
        </p:nvCxnSpPr>
        <p:spPr>
          <a:xfrm flipH="1">
            <a:off x="5125182" y="3521629"/>
            <a:ext cx="2" cy="217084"/>
          </a:xfrm>
          <a:prstGeom prst="line">
            <a:avLst/>
          </a:prstGeom>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2EC45862-CE2A-F91F-44EA-D906D9485423}"/>
              </a:ext>
            </a:extLst>
          </p:cNvPr>
          <p:cNvGrpSpPr/>
          <p:nvPr/>
        </p:nvGrpSpPr>
        <p:grpSpPr>
          <a:xfrm>
            <a:off x="3458694" y="8053442"/>
            <a:ext cx="3062235" cy="623248"/>
            <a:chOff x="3448694" y="7662239"/>
            <a:chExt cx="3062235" cy="623248"/>
          </a:xfrm>
        </p:grpSpPr>
        <p:sp>
          <p:nvSpPr>
            <p:cNvPr id="22" name="TextBox 21">
              <a:extLst>
                <a:ext uri="{FF2B5EF4-FFF2-40B4-BE49-F238E27FC236}">
                  <a16:creationId xmlns:a16="http://schemas.microsoft.com/office/drawing/2014/main" id="{FF9FB098-7664-8C7D-E947-ABEA92C9A03B}"/>
                </a:ext>
              </a:extLst>
            </p:cNvPr>
            <p:cNvSpPr txBox="1"/>
            <p:nvPr/>
          </p:nvSpPr>
          <p:spPr>
            <a:xfrm>
              <a:off x="3763826" y="7662239"/>
              <a:ext cx="2747103" cy="623248"/>
            </a:xfrm>
            <a:prstGeom prst="rect">
              <a:avLst/>
            </a:prstGeom>
            <a:noFill/>
            <a:ln w="19050">
              <a:solidFill>
                <a:schemeClr val="accent1"/>
              </a:solidFill>
            </a:ln>
          </p:spPr>
          <p:txBody>
            <a:bodyPr wrap="square" rtlCol="0">
              <a:spAutoFit/>
            </a:bodyPr>
            <a:lstStyle/>
            <a:p>
              <a:r>
                <a:rPr lang="en-US" sz="1150"/>
                <a:t>Conducted 12 Interprofessional CE (IPCE) meetings with polling capabilities, new topics, and guest speakers</a:t>
              </a:r>
            </a:p>
          </p:txBody>
        </p:sp>
        <p:cxnSp>
          <p:nvCxnSpPr>
            <p:cNvPr id="27" name="Straight Connector 26">
              <a:extLst>
                <a:ext uri="{FF2B5EF4-FFF2-40B4-BE49-F238E27FC236}">
                  <a16:creationId xmlns:a16="http://schemas.microsoft.com/office/drawing/2014/main" id="{5EF37039-3A7E-B61A-214D-F867999DE05C}"/>
                </a:ext>
              </a:extLst>
            </p:cNvPr>
            <p:cNvCxnSpPr>
              <a:cxnSpLocks/>
            </p:cNvCxnSpPr>
            <p:nvPr/>
          </p:nvCxnSpPr>
          <p:spPr>
            <a:xfrm flipV="1">
              <a:off x="3448694" y="7970908"/>
              <a:ext cx="324184"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A388121C-B156-E5C4-2C0C-0AE29E23E7F6}"/>
              </a:ext>
            </a:extLst>
          </p:cNvPr>
          <p:cNvSpPr/>
          <p:nvPr/>
        </p:nvSpPr>
        <p:spPr>
          <a:xfrm>
            <a:off x="3423888" y="2558030"/>
            <a:ext cx="45720" cy="45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picture containing text&#10;&#10;Description automatically generated">
            <a:extLst>
              <a:ext uri="{FF2B5EF4-FFF2-40B4-BE49-F238E27FC236}">
                <a16:creationId xmlns:a16="http://schemas.microsoft.com/office/drawing/2014/main" id="{2F0227A1-9E15-B873-A9A5-959249FB2DD2}"/>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Lst>
          </a:blip>
          <a:srcRect l="844" t="14000" r="3462" b="29805"/>
          <a:stretch/>
        </p:blipFill>
        <p:spPr>
          <a:xfrm>
            <a:off x="4421702" y="3704387"/>
            <a:ext cx="1406965" cy="1097280"/>
          </a:xfrm>
          <a:prstGeom prst="rect">
            <a:avLst/>
          </a:prstGeom>
          <a:ln w="19050">
            <a:solidFill>
              <a:schemeClr val="accent1"/>
            </a:solidFill>
          </a:ln>
        </p:spPr>
      </p:pic>
    </p:spTree>
    <p:extLst>
      <p:ext uri="{BB962C8B-B14F-4D97-AF65-F5344CB8AC3E}">
        <p14:creationId xmlns:p14="http://schemas.microsoft.com/office/powerpoint/2010/main" val="13150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E1907C-7356-3BEF-8451-BC5B5D90CF04}"/>
              </a:ext>
            </a:extLst>
          </p:cNvPr>
          <p:cNvSpPr/>
          <p:nvPr/>
        </p:nvSpPr>
        <p:spPr>
          <a:xfrm>
            <a:off x="-11779" y="881470"/>
            <a:ext cx="6881555" cy="3563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a:extLst>
              <a:ext uri="{FF2B5EF4-FFF2-40B4-BE49-F238E27FC236}">
                <a16:creationId xmlns:a16="http://schemas.microsoft.com/office/drawing/2014/main" id="{F71E5621-CFC5-417D-A2E0-AA513F6329A9}"/>
              </a:ext>
            </a:extLst>
          </p:cNvPr>
          <p:cNvSpPr txBox="1">
            <a:spLocks/>
          </p:cNvSpPr>
          <p:nvPr/>
        </p:nvSpPr>
        <p:spPr>
          <a:xfrm>
            <a:off x="83039" y="914307"/>
            <a:ext cx="6691920" cy="2557875"/>
          </a:xfrm>
          <a:prstGeom prst="rect">
            <a:avLst/>
          </a:prstGeom>
        </p:spPr>
        <p:txBody>
          <a:bodyPr vert="horz" lIns="274320" tIns="45720" rIns="27432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Franklin Gothic Medium" panose="020B06030201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Franklin Gothic Medium" panose="020B06030201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Franklin Gothic Medium" panose="020B06030201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Franklin Gothic Medium" panose="020B06030201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00000"/>
              </a:lnSpc>
              <a:spcBef>
                <a:spcPts val="600"/>
              </a:spcBef>
              <a:buNone/>
              <a:defRPr/>
            </a:pPr>
            <a:r>
              <a:rPr lang="en-US" sz="1200">
                <a:solidFill>
                  <a:prstClr val="black"/>
                </a:solidFill>
                <a:latin typeface="Franklin Gothic Book (Body)"/>
                <a:ea typeface="Open Sans"/>
                <a:cs typeface="Open Sans"/>
              </a:rPr>
              <a:t>The primary goal of DHA</a:t>
            </a:r>
            <a:r>
              <a:rPr kumimoji="0" lang="en-US" sz="1200" b="0" i="0" u="none" strike="noStrike" kern="1200" cap="none" normalizeH="0" noProof="0">
                <a:ln>
                  <a:noFill/>
                </a:ln>
                <a:solidFill>
                  <a:prstClr val="black"/>
                </a:solidFill>
                <a:effectLst/>
                <a:uLnTx/>
                <a:uFillTx/>
                <a:latin typeface="Franklin Gothic Book (Body)"/>
                <a:ea typeface="Open Sans"/>
                <a:cs typeface="Open Sans"/>
              </a:rPr>
              <a:t>, J-7, </a:t>
            </a:r>
            <a:r>
              <a:rPr lang="en-US" sz="1200">
                <a:solidFill>
                  <a:prstClr val="black"/>
                </a:solidFill>
                <a:latin typeface="Franklin Gothic Book (Body)"/>
                <a:ea typeface="Open Sans"/>
                <a:cs typeface="Open Sans"/>
              </a:rPr>
              <a:t>CEPO is</a:t>
            </a:r>
            <a:r>
              <a:rPr kumimoji="0" lang="en-US" sz="1200" b="0" i="0" u="none" strike="noStrike" kern="1200" cap="none" normalizeH="0" noProof="0">
                <a:ln>
                  <a:noFill/>
                </a:ln>
                <a:solidFill>
                  <a:prstClr val="black"/>
                </a:solidFill>
                <a:effectLst/>
                <a:uLnTx/>
                <a:uFillTx/>
                <a:latin typeface="Franklin Gothic Book (Body)"/>
                <a:ea typeface="Open Sans"/>
                <a:cs typeface="Open Sans"/>
              </a:rPr>
              <a:t> </a:t>
            </a:r>
            <a:r>
              <a:rPr kumimoji="0" lang="en-US" sz="1200" i="0" u="none" strike="noStrike" kern="1200" cap="none" normalizeH="0" noProof="0">
                <a:ln>
                  <a:noFill/>
                </a:ln>
                <a:solidFill>
                  <a:prstClr val="black"/>
                </a:solidFill>
                <a:effectLst/>
                <a:uLnTx/>
                <a:uFillTx/>
                <a:latin typeface="Franklin Gothic Demi" panose="020B0703020102020204" pitchFamily="34" charset="0"/>
                <a:ea typeface="Open Sans"/>
                <a:cs typeface="Open Sans"/>
              </a:rPr>
              <a:t>to assess, review, and award CE/CME for continuing education and training </a:t>
            </a:r>
            <a:r>
              <a:rPr lang="en-US" sz="1200">
                <a:solidFill>
                  <a:prstClr val="black"/>
                </a:solidFill>
                <a:latin typeface="Franklin Gothic Demi" panose="020B0703020102020204" pitchFamily="34" charset="0"/>
                <a:ea typeface="Open Sans"/>
                <a:cs typeface="Open Sans"/>
              </a:rPr>
              <a:t>activities</a:t>
            </a:r>
            <a:r>
              <a:rPr kumimoji="0" lang="en-US" sz="1200" i="0" u="none" strike="noStrike" kern="1200" cap="none" normalizeH="0" noProof="0">
                <a:ln>
                  <a:noFill/>
                </a:ln>
                <a:solidFill>
                  <a:prstClr val="black"/>
                </a:solidFill>
                <a:effectLst/>
                <a:uLnTx/>
                <a:uFillTx/>
                <a:latin typeface="Franklin Gothic Demi" panose="020B0703020102020204" pitchFamily="34" charset="0"/>
                <a:ea typeface="Open Sans"/>
                <a:cs typeface="Open Sans"/>
              </a:rPr>
              <a:t> </a:t>
            </a:r>
            <a:r>
              <a:rPr kumimoji="0" lang="en-US" sz="1200" b="0" i="0" u="none" strike="noStrike" kern="1200" cap="none" normalizeH="0" noProof="0">
                <a:ln>
                  <a:noFill/>
                </a:ln>
                <a:solidFill>
                  <a:prstClr val="black"/>
                </a:solidFill>
                <a:effectLst/>
                <a:uLnTx/>
                <a:uFillTx/>
                <a:latin typeface="Franklin Gothic Book (Body)"/>
                <a:ea typeface="Open Sans"/>
                <a:cs typeface="Open Sans"/>
              </a:rPr>
              <a:t>for military personnel in support of healthcare operations across the enterprise. Government and civilian licensed healthcare professionals working with active-duty military members, veterans, and their beneficiaries can access CE/CME resources to assist with maintaining healthcare licensure to practice </a:t>
            </a:r>
            <a:r>
              <a:rPr lang="en-US" sz="1200">
                <a:solidFill>
                  <a:prstClr val="black"/>
                </a:solidFill>
                <a:latin typeface="Franklin Gothic Book (Body)"/>
                <a:ea typeface="Open Sans"/>
                <a:cs typeface="Open Sans"/>
              </a:rPr>
              <a:t>at</a:t>
            </a:r>
            <a:r>
              <a:rPr kumimoji="0" lang="en-US" sz="1200" b="0" i="0" u="none" strike="noStrike" kern="1200" cap="none" normalizeH="0" noProof="0">
                <a:ln>
                  <a:noFill/>
                </a:ln>
                <a:solidFill>
                  <a:prstClr val="black"/>
                </a:solidFill>
                <a:effectLst/>
                <a:uLnTx/>
                <a:uFillTx/>
                <a:latin typeface="Franklin Gothic Book (Body)"/>
                <a:ea typeface="Open Sans"/>
                <a:cs typeface="Open Sans"/>
              </a:rPr>
              <a:t> any U.S. MTF and Department of Veterans Affairs hospital, or facility.</a:t>
            </a:r>
            <a:endParaRPr lang="en-US" sz="1200" b="0" i="0" u="none" strike="noStrike" kern="1200" cap="none" normalizeH="0" noProof="0">
              <a:ln>
                <a:noFill/>
              </a:ln>
              <a:solidFill>
                <a:prstClr val="black"/>
              </a:solidFill>
              <a:effectLst/>
              <a:uLnTx/>
              <a:uFillTx/>
              <a:latin typeface="Franklin Gothic Book (Body)"/>
              <a:ea typeface="Open Sans"/>
              <a:cs typeface="Open Sans"/>
            </a:endParaRPr>
          </a:p>
          <a:p>
            <a:pPr marL="0" lvl="1" indent="0">
              <a:lnSpc>
                <a:spcPct val="100000"/>
              </a:lnSpc>
              <a:spcBef>
                <a:spcPts val="600"/>
              </a:spcBef>
              <a:buNone/>
              <a:defRPr/>
            </a:pPr>
            <a:r>
              <a:rPr lang="en-US" sz="1200">
                <a:solidFill>
                  <a:prstClr val="black"/>
                </a:solidFill>
                <a:latin typeface="Franklin Gothic Book (Body)"/>
                <a:ea typeface="Open Sans"/>
                <a:cs typeface="Open Sans"/>
              </a:rPr>
              <a:t>CEPO collaborative efforts extend to the VA, OCONUS commands, </a:t>
            </a:r>
            <a:r>
              <a:rPr lang="en-US" sz="1200" err="1">
                <a:solidFill>
                  <a:prstClr val="black"/>
                </a:solidFill>
                <a:latin typeface="Franklin Gothic Book (Body)"/>
                <a:ea typeface="Open Sans"/>
                <a:cs typeface="Open Sans"/>
              </a:rPr>
              <a:t>CoE</a:t>
            </a:r>
            <a:r>
              <a:rPr lang="en-US" sz="1200">
                <a:solidFill>
                  <a:prstClr val="black"/>
                </a:solidFill>
                <a:latin typeface="Franklin Gothic Book (Body)"/>
                <a:ea typeface="Open Sans"/>
                <a:cs typeface="Open Sans"/>
              </a:rPr>
              <a:t>, federal partners, and prominent education institutions. Notable high-visibility events include:</a:t>
            </a:r>
            <a:endParaRPr lang="en-US" sz="1200">
              <a:solidFill>
                <a:prstClr val="black"/>
              </a:solidFill>
              <a:latin typeface="Franklin Gothic Book (Body)"/>
            </a:endParaRPr>
          </a:p>
          <a:p>
            <a:pPr marL="228600" lvl="1">
              <a:lnSpc>
                <a:spcPct val="100000"/>
              </a:lnSpc>
              <a:spcBef>
                <a:spcPts val="300"/>
              </a:spcBef>
              <a:defRPr/>
            </a:pPr>
            <a:r>
              <a:rPr lang="en-US" sz="1200">
                <a:solidFill>
                  <a:prstClr val="black"/>
                </a:solidFill>
                <a:latin typeface="Franklin Gothic Book (Body)"/>
                <a:ea typeface="Open Sans"/>
                <a:cs typeface="Open Sans"/>
              </a:rPr>
              <a:t>CCSS events</a:t>
            </a:r>
          </a:p>
          <a:p>
            <a:pPr marL="228600" lvl="1">
              <a:lnSpc>
                <a:spcPct val="100000"/>
              </a:lnSpc>
              <a:spcBef>
                <a:spcPts val="300"/>
              </a:spcBef>
              <a:defRPr/>
            </a:pPr>
            <a:r>
              <a:rPr lang="en-US" sz="1200">
                <a:solidFill>
                  <a:prstClr val="black"/>
                </a:solidFill>
                <a:latin typeface="Franklin Gothic Book (Body)"/>
                <a:ea typeface="Open Sans"/>
                <a:cs typeface="Open Sans"/>
              </a:rPr>
              <a:t>Network and MTF Directors Symposium</a:t>
            </a:r>
          </a:p>
          <a:p>
            <a:pPr marL="228600" lvl="1">
              <a:lnSpc>
                <a:spcPct val="100000"/>
              </a:lnSpc>
              <a:spcBef>
                <a:spcPts val="300"/>
              </a:spcBef>
              <a:defRPr/>
            </a:pPr>
            <a:r>
              <a:rPr lang="en-US" sz="1200">
                <a:solidFill>
                  <a:prstClr val="black"/>
                </a:solidFill>
                <a:latin typeface="Franklin Gothic Book (Body)"/>
                <a:ea typeface="Open Sans"/>
                <a:cs typeface="Open Sans"/>
              </a:rPr>
              <a:t>MHS Conference</a:t>
            </a:r>
          </a:p>
          <a:p>
            <a:pPr marL="228600" lvl="1">
              <a:lnSpc>
                <a:spcPct val="100000"/>
              </a:lnSpc>
              <a:spcBef>
                <a:spcPts val="300"/>
              </a:spcBef>
              <a:defRPr/>
            </a:pPr>
            <a:r>
              <a:rPr lang="en-US" sz="1200">
                <a:solidFill>
                  <a:prstClr val="black"/>
                </a:solidFill>
                <a:latin typeface="Franklin Gothic Book (Body)"/>
                <a:ea typeface="Open Sans"/>
                <a:cs typeface="Open Sans"/>
              </a:rPr>
              <a:t>Defense Health Network and CMO/CNO/CDO Training Course</a:t>
            </a:r>
          </a:p>
          <a:p>
            <a:pPr marL="228600" lvl="1">
              <a:lnSpc>
                <a:spcPct val="100000"/>
              </a:lnSpc>
              <a:spcBef>
                <a:spcPts val="300"/>
              </a:spcBef>
              <a:defRPr/>
            </a:pPr>
            <a:r>
              <a:rPr lang="en-US" sz="1200">
                <a:solidFill>
                  <a:prstClr val="black"/>
                </a:solidFill>
                <a:latin typeface="Franklin Gothic Book (Body)"/>
                <a:ea typeface="Open Sans"/>
                <a:cs typeface="Open Sans"/>
              </a:rPr>
              <a:t>Medical Readiness Command Europe (MRC-E) Health and Readiness Symposium</a:t>
            </a:r>
          </a:p>
          <a:p>
            <a:pPr marL="228600" lvl="1">
              <a:lnSpc>
                <a:spcPct val="100000"/>
              </a:lnSpc>
              <a:spcBef>
                <a:spcPts val="300"/>
              </a:spcBef>
              <a:defRPr/>
            </a:pPr>
            <a:r>
              <a:rPr lang="en-US" sz="1200">
                <a:solidFill>
                  <a:prstClr val="black"/>
                </a:solidFill>
                <a:latin typeface="Franklin Gothic Book (Body)"/>
                <a:ea typeface="Open Sans"/>
                <a:cs typeface="Open Sans"/>
              </a:rPr>
              <a:t>Joint Medical Executive Skills Institute (JMESI) courses</a:t>
            </a:r>
          </a:p>
          <a:p>
            <a:pPr marL="228600" lvl="1">
              <a:lnSpc>
                <a:spcPct val="100000"/>
              </a:lnSpc>
              <a:spcBef>
                <a:spcPts val="300"/>
              </a:spcBef>
              <a:defRPr/>
            </a:pPr>
            <a:r>
              <a:rPr lang="en-US" sz="1200">
                <a:solidFill>
                  <a:prstClr val="black"/>
                </a:solidFill>
                <a:latin typeface="Franklin Gothic Book (Body)"/>
                <a:ea typeface="Open Sans"/>
                <a:cs typeface="Open Sans"/>
              </a:rPr>
              <a:t>Interagency Institute (IAI) for Federal Health Leaders</a:t>
            </a:r>
          </a:p>
          <a:p>
            <a:pPr marL="228600" lvl="1">
              <a:lnSpc>
                <a:spcPct val="100000"/>
              </a:lnSpc>
              <a:spcBef>
                <a:spcPts val="300"/>
              </a:spcBef>
              <a:defRPr/>
            </a:pPr>
            <a:r>
              <a:rPr lang="en-US" sz="1200">
                <a:solidFill>
                  <a:prstClr val="black"/>
                </a:solidFill>
                <a:latin typeface="Franklin Gothic Book (Body)"/>
                <a:ea typeface="Open Sans"/>
                <a:cs typeface="Open Sans"/>
              </a:rPr>
              <a:t>DHA Opioid Prescriber Safety Training</a:t>
            </a:r>
          </a:p>
        </p:txBody>
      </p:sp>
      <p:sp>
        <p:nvSpPr>
          <p:cNvPr id="5" name="Slide Number Placeholder 4">
            <a:extLst>
              <a:ext uri="{FF2B5EF4-FFF2-40B4-BE49-F238E27FC236}">
                <a16:creationId xmlns:a16="http://schemas.microsoft.com/office/drawing/2014/main" id="{AE9AA11E-FA27-45D4-A4EA-CFE29ACAD7B1}"/>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E1EA8B-AD6D-4DEB-837C-E861A816A26D}" type="slidenum">
              <a:rPr kumimoji="0" lang="en-US" sz="1400" b="0" i="0" u="none" strike="noStrike" kern="1200" cap="none" spc="0" normalizeH="0" baseline="0" noProof="0" smtClean="0">
                <a:ln>
                  <a:noFill/>
                </a:ln>
                <a:effectLst/>
                <a:uLnTx/>
                <a:uFillTx/>
                <a:latin typeface="Franklin Gothic Heavy" panose="020B09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effectLst/>
              <a:uLnTx/>
              <a:uFillTx/>
              <a:latin typeface="Franklin Gothic Heavy" panose="020B0903020102020204" pitchFamily="34" charset="0"/>
              <a:ea typeface="+mn-ea"/>
              <a:cs typeface="+mn-cs"/>
            </a:endParaRPr>
          </a:p>
        </p:txBody>
      </p:sp>
      <p:sp>
        <p:nvSpPr>
          <p:cNvPr id="7" name="Rectangle 6">
            <a:extLst>
              <a:ext uri="{FF2B5EF4-FFF2-40B4-BE49-F238E27FC236}">
                <a16:creationId xmlns:a16="http://schemas.microsoft.com/office/drawing/2014/main" id="{3628A8E5-9CF5-4E3C-BAFC-5B83AB028770}"/>
              </a:ext>
            </a:extLst>
          </p:cNvPr>
          <p:cNvSpPr/>
          <p:nvPr/>
        </p:nvSpPr>
        <p:spPr>
          <a:xfrm>
            <a:off x="502919" y="6173670"/>
            <a:ext cx="5852160" cy="2512565"/>
          </a:xfrm>
          <a:prstGeom prst="rect">
            <a:avLst/>
          </a:prstGeom>
          <a:noFill/>
          <a:ln w="28575">
            <a:solidFill>
              <a:srgbClr val="760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0" normalizeH="0" noProof="0">
              <a:ln>
                <a:noFill/>
              </a:ln>
              <a:solidFill>
                <a:srgbClr val="FFFFFF"/>
              </a:solidFill>
              <a:effectLst/>
              <a:uLnTx/>
              <a:uFillTx/>
              <a:ea typeface="+mn-ea"/>
              <a:cs typeface="+mn-cs"/>
            </a:endParaRPr>
          </a:p>
        </p:txBody>
      </p:sp>
      <p:sp>
        <p:nvSpPr>
          <p:cNvPr id="9" name="Title 1">
            <a:extLst>
              <a:ext uri="{FF2B5EF4-FFF2-40B4-BE49-F238E27FC236}">
                <a16:creationId xmlns:a16="http://schemas.microsoft.com/office/drawing/2014/main" id="{5BF178A1-4905-4744-A25A-3A600DEB825B}"/>
              </a:ext>
            </a:extLst>
          </p:cNvPr>
          <p:cNvSpPr txBox="1">
            <a:spLocks/>
          </p:cNvSpPr>
          <p:nvPr/>
        </p:nvSpPr>
        <p:spPr>
          <a:xfrm>
            <a:off x="191787" y="4699381"/>
            <a:ext cx="2445117" cy="118529"/>
          </a:xfrm>
          <a:prstGeom prst="rect">
            <a:avLst/>
          </a:prstGeom>
        </p:spPr>
        <p:txBody>
          <a:bodyPr vert="horz" lIns="0" tIns="25718" rIns="0" bIns="0" rtlCol="0" anchor="ctr"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defTabSz="685800">
              <a:lnSpc>
                <a:spcPct val="90000"/>
              </a:lnSpc>
              <a:spcBef>
                <a:spcPts val="600"/>
              </a:spcBef>
            </a:pPr>
            <a:r>
              <a:rPr lang="en-US" sz="2000" b="1" spc="50">
                <a:solidFill>
                  <a:srgbClr val="365F91"/>
                </a:solidFill>
                <a:latin typeface="+mn-lt"/>
                <a:ea typeface="Open Sans" panose="020B0606030504020204" pitchFamily="34" charset="0"/>
                <a:cs typeface="Open Sans" panose="020B0606030504020204" pitchFamily="34" charset="0"/>
              </a:rPr>
              <a:t>The Mission</a:t>
            </a:r>
          </a:p>
        </p:txBody>
      </p:sp>
      <p:sp>
        <p:nvSpPr>
          <p:cNvPr id="12" name="TextBox 11">
            <a:extLst>
              <a:ext uri="{FF2B5EF4-FFF2-40B4-BE49-F238E27FC236}">
                <a16:creationId xmlns:a16="http://schemas.microsoft.com/office/drawing/2014/main" id="{E9A57263-BF90-7BF1-4293-16A9422CA7DD}"/>
              </a:ext>
            </a:extLst>
          </p:cNvPr>
          <p:cNvSpPr txBox="1"/>
          <p:nvPr/>
        </p:nvSpPr>
        <p:spPr>
          <a:xfrm>
            <a:off x="568325" y="6242448"/>
            <a:ext cx="5721349" cy="2375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ts val="1350"/>
              </a:lnSpc>
              <a:spcAft>
                <a:spcPts val="600"/>
              </a:spcAft>
            </a:pPr>
            <a:r>
              <a:rPr lang="en-US" sz="1200">
                <a:cs typeface="Segoe UI"/>
              </a:rPr>
              <a:t>The </a:t>
            </a:r>
            <a:r>
              <a:rPr lang="en-US" sz="1200">
                <a:latin typeface="Franklin Gothic Demi" panose="020B0703020102020204" pitchFamily="34" charset="0"/>
                <a:cs typeface="Segoe UI"/>
              </a:rPr>
              <a:t>Strategic Priorities </a:t>
            </a:r>
            <a:r>
              <a:rPr lang="en-US" sz="1200">
                <a:cs typeface="Segoe UI"/>
              </a:rPr>
              <a:t>that enable achievement of our mission are:</a:t>
            </a:r>
            <a:r>
              <a:rPr lang="en-US" sz="1200">
                <a:cs typeface="Arial"/>
              </a:rPr>
              <a:t> </a:t>
            </a:r>
          </a:p>
          <a:p>
            <a:pPr marL="228600" indent="-228600" algn="just">
              <a:lnSpc>
                <a:spcPts val="1350"/>
              </a:lnSpc>
              <a:spcAft>
                <a:spcPts val="600"/>
              </a:spcAft>
              <a:buFont typeface="Wingdings" panose="05000000000000000000" pitchFamily="2" charset="2"/>
              <a:buChar char="Ø"/>
            </a:pPr>
            <a:r>
              <a:rPr lang="en-US" sz="1200">
                <a:cs typeface="Arial"/>
              </a:rPr>
              <a:t>To provide enterprise-wide support by meeting the diverse and evolving continuing education needs of interprofessional military healthcare teams.  </a:t>
            </a:r>
          </a:p>
          <a:p>
            <a:pPr marL="228600" indent="-228600" algn="just">
              <a:lnSpc>
                <a:spcPts val="1350"/>
              </a:lnSpc>
              <a:spcAft>
                <a:spcPts val="600"/>
              </a:spcAft>
              <a:buFont typeface="Wingdings" panose="05000000000000000000" pitchFamily="2" charset="2"/>
              <a:buChar char="Ø"/>
            </a:pPr>
            <a:r>
              <a:rPr lang="en-US" sz="1200">
                <a:cs typeface="Arial"/>
              </a:rPr>
              <a:t>To maximize engagement in life-long learning opportunities using effective education strategies and a supportive program infrastructure. </a:t>
            </a:r>
          </a:p>
          <a:p>
            <a:pPr marL="228600" indent="-228600" algn="just">
              <a:lnSpc>
                <a:spcPts val="1350"/>
              </a:lnSpc>
              <a:spcAft>
                <a:spcPts val="600"/>
              </a:spcAft>
              <a:buFont typeface="Wingdings" panose="05000000000000000000" pitchFamily="2" charset="2"/>
              <a:buChar char="Ø"/>
            </a:pPr>
            <a:r>
              <a:rPr lang="en-US" sz="1200">
                <a:cs typeface="Arial"/>
              </a:rPr>
              <a:t>To ensure quality, integrity, and validity by upholding standards and procedures that ensure high-quality educational activities based on unbiased, evidence-based content. </a:t>
            </a:r>
          </a:p>
          <a:p>
            <a:pPr marL="228600" indent="-228600" algn="just">
              <a:lnSpc>
                <a:spcPts val="1350"/>
              </a:lnSpc>
              <a:spcAft>
                <a:spcPts val="600"/>
              </a:spcAft>
              <a:buFont typeface="Wingdings" panose="05000000000000000000" pitchFamily="2" charset="2"/>
              <a:buChar char="Ø"/>
            </a:pPr>
            <a:r>
              <a:rPr lang="en-US" sz="1200">
                <a:cs typeface="Arial"/>
              </a:rPr>
              <a:t>To implement continuous program improvements by expanding opportunities to capture and/or incorporate learner feedback during the planning, implementation, and evaluation of CE activities.  </a:t>
            </a:r>
          </a:p>
        </p:txBody>
      </p:sp>
      <p:sp>
        <p:nvSpPr>
          <p:cNvPr id="2" name="Title 38">
            <a:extLst>
              <a:ext uri="{FF2B5EF4-FFF2-40B4-BE49-F238E27FC236}">
                <a16:creationId xmlns:a16="http://schemas.microsoft.com/office/drawing/2014/main" id="{74E72D98-009E-07AD-2059-62BEE6EBCAEB}"/>
              </a:ext>
            </a:extLst>
          </p:cNvPr>
          <p:cNvSpPr txBox="1">
            <a:spLocks/>
          </p:cNvSpPr>
          <p:nvPr/>
        </p:nvSpPr>
        <p:spPr>
          <a:xfrm>
            <a:off x="0" y="457764"/>
            <a:ext cx="6857999" cy="47923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a:solidFill>
                  <a:srgbClr val="0D57B0"/>
                </a:solidFill>
                <a:latin typeface="Franklin Gothic Demi" panose="020B0703020102020204" pitchFamily="34" charset="0"/>
              </a:rPr>
              <a:t>DHA J-7 CEPO Overview</a:t>
            </a:r>
            <a:endParaRPr lang="en-US" sz="2400">
              <a:latin typeface="Franklin Gothic Demi" panose="020B0703020102020204" pitchFamily="34" charset="0"/>
            </a:endParaRPr>
          </a:p>
        </p:txBody>
      </p:sp>
      <p:sp>
        <p:nvSpPr>
          <p:cNvPr id="4" name="TextBox 3">
            <a:extLst>
              <a:ext uri="{FF2B5EF4-FFF2-40B4-BE49-F238E27FC236}">
                <a16:creationId xmlns:a16="http://schemas.microsoft.com/office/drawing/2014/main" id="{B8852A0B-435A-224F-18A9-B844424F38D5}"/>
              </a:ext>
            </a:extLst>
          </p:cNvPr>
          <p:cNvSpPr txBox="1"/>
          <p:nvPr/>
        </p:nvSpPr>
        <p:spPr>
          <a:xfrm>
            <a:off x="187315" y="4973342"/>
            <a:ext cx="6483368" cy="1200329"/>
          </a:xfrm>
          <a:prstGeom prst="rect">
            <a:avLst/>
          </a:prstGeom>
          <a:noFill/>
        </p:spPr>
        <p:txBody>
          <a:bodyPr wrap="square" rtlCol="0">
            <a:spAutoFit/>
          </a:bodyPr>
          <a:lstStyle/>
          <a:p>
            <a:r>
              <a:rPr lang="en-US" sz="1200">
                <a:ea typeface="+mn-lt"/>
                <a:cs typeface="+mn-lt"/>
              </a:rPr>
              <a:t>DHA J-7 CEPO's mission allows us supports military health organizations in and outside the Department of Defense (DoD) by accrediting CE/CME activities for healthcare professionals and teams who support Veterans, uniformed service members, and service members’ families.</a:t>
            </a:r>
            <a:r>
              <a:rPr lang="en-US" sz="1200">
                <a:cs typeface="Segoe UI"/>
              </a:rPr>
              <a:t> CEPO’s mission is </a:t>
            </a:r>
            <a:r>
              <a:rPr lang="en-US" sz="1200">
                <a:latin typeface="Franklin Gothic Demi" panose="020B0703020102020204" pitchFamily="34" charset="0"/>
                <a:cs typeface="Segoe UI"/>
              </a:rPr>
              <a:t>to expand access to continuing education that advances the evidence-based practices, military readiness, and interprofessional collaboration and skills of healthcare teams throughout the enterprise.     </a:t>
            </a:r>
            <a:r>
              <a:rPr lang="en-US" sz="1200">
                <a:latin typeface="Franklin Gothic Demi" panose="020B0703020102020204" pitchFamily="34" charset="0"/>
                <a:cs typeface="Arial"/>
              </a:rPr>
              <a:t> </a:t>
            </a:r>
            <a:endParaRPr lang="en-US" sz="1200">
              <a:latin typeface="Franklin Gothic Demi" panose="020B0703020102020204" pitchFamily="34" charset="0"/>
            </a:endParaRPr>
          </a:p>
        </p:txBody>
      </p:sp>
    </p:spTree>
    <p:extLst>
      <p:ext uri="{BB962C8B-B14F-4D97-AF65-F5344CB8AC3E}">
        <p14:creationId xmlns:p14="http://schemas.microsoft.com/office/powerpoint/2010/main" val="307103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8B0DF5-A649-4EC3-A9F7-BCE7D371E8DB}"/>
              </a:ext>
            </a:extLst>
          </p:cNvPr>
          <p:cNvSpPr/>
          <p:nvPr/>
        </p:nvSpPr>
        <p:spPr>
          <a:xfrm>
            <a:off x="-9526" y="4819236"/>
            <a:ext cx="6881555" cy="3939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1E718D-055F-496F-B3E9-905059C75C6B}"/>
              </a:ext>
            </a:extLst>
          </p:cNvPr>
          <p:cNvSpPr txBox="1"/>
          <p:nvPr/>
        </p:nvSpPr>
        <p:spPr>
          <a:xfrm>
            <a:off x="33908" y="4844088"/>
            <a:ext cx="6881555" cy="1200329"/>
          </a:xfrm>
          <a:prstGeom prst="rect">
            <a:avLst/>
          </a:prstGeom>
          <a:noFill/>
        </p:spPr>
        <p:txBody>
          <a:bodyPr wrap="square" lIns="274320" tIns="45720" rIns="274320" bIns="45720" anchor="t">
            <a:spAutoFit/>
          </a:bodyPr>
          <a:lstStyle/>
          <a:p>
            <a:pPr marL="0" lvl="1" defTabSz="514350">
              <a:spcBef>
                <a:spcPts val="600"/>
              </a:spcBef>
              <a:spcAft>
                <a:spcPts val="300"/>
              </a:spcAft>
              <a:defRPr/>
            </a:pPr>
            <a:r>
              <a:rPr lang="en-US" sz="1200" i="1" dirty="0">
                <a:latin typeface="Franklin Gothic Demi" panose="020B0703020102020204" pitchFamily="34" charset="0"/>
              </a:rPr>
              <a:t>Joint Accreditation Distinction</a:t>
            </a:r>
            <a:r>
              <a:rPr lang="en-US" sz="1200" dirty="0">
                <a:latin typeface="Franklin Gothic Demi" panose="020B0703020102020204" pitchFamily="34" charset="0"/>
              </a:rPr>
              <a:t>:</a:t>
            </a:r>
            <a:r>
              <a:rPr lang="en-US" sz="1200" dirty="0"/>
              <a:t> JA is our largest accreditation and offers organizations the opportunity to be simultaneously accredited through a single, unified application process, fee structure, and set of accreditation standards. JA promotes IPCE activities specifically designed to improve interprofessional collaborative practice (IPCP) in healthcare delivery. A leading model for IPCP itself, JA establishes the standards for education providers to deliver CE/CME planned by the healthcare team, for the healthcare team. </a:t>
            </a:r>
          </a:p>
        </p:txBody>
      </p:sp>
      <p:sp>
        <p:nvSpPr>
          <p:cNvPr id="19" name="TextBox 18">
            <a:extLst>
              <a:ext uri="{FF2B5EF4-FFF2-40B4-BE49-F238E27FC236}">
                <a16:creationId xmlns:a16="http://schemas.microsoft.com/office/drawing/2014/main" id="{4ECB49EB-8166-408C-8C32-9D955185580C}"/>
              </a:ext>
            </a:extLst>
          </p:cNvPr>
          <p:cNvSpPr txBox="1"/>
          <p:nvPr/>
        </p:nvSpPr>
        <p:spPr>
          <a:xfrm>
            <a:off x="2666" y="842249"/>
            <a:ext cx="6879220" cy="3960058"/>
          </a:xfrm>
          <a:prstGeom prst="rect">
            <a:avLst/>
          </a:prstGeom>
          <a:noFill/>
        </p:spPr>
        <p:txBody>
          <a:bodyPr wrap="square" lIns="274320" tIns="45720" rIns="274320" bIns="45720" anchor="t">
            <a:spAutoFit/>
          </a:bodyPr>
          <a:lstStyle/>
          <a:p>
            <a:pPr marL="0">
              <a:spcBef>
                <a:spcPts val="600"/>
              </a:spcBef>
              <a:defRPr/>
            </a:pPr>
            <a:r>
              <a:rPr lang="en-US" sz="1200" dirty="0">
                <a:ea typeface="+mn-lt"/>
                <a:cs typeface="+mn-lt"/>
              </a:rPr>
              <a:t>In support of the goal to provide team-based CE/CME to healthcare providers across the enterprise, DHA, J-7, CEPO maintains accreditation with </a:t>
            </a:r>
            <a:r>
              <a:rPr lang="en-US" sz="1200" dirty="0">
                <a:latin typeface="Franklin Gothic Demi" panose="020B0703020102020204" pitchFamily="34" charset="0"/>
                <a:ea typeface="+mn-lt"/>
                <a:cs typeface="+mn-lt"/>
              </a:rPr>
              <a:t>19 accrediting organizations</a:t>
            </a:r>
            <a:r>
              <a:rPr lang="en-US" sz="1200" dirty="0">
                <a:ea typeface="+mn-lt"/>
                <a:cs typeface="+mn-lt"/>
              </a:rPr>
              <a:t>, including JA for IPCE. DHA, J-7, CEPO utilizes the JA criteria, as well as other CE/CME accreditation standards to elevate and streamline the MHS’s education and training initiatives. </a:t>
            </a:r>
          </a:p>
          <a:p>
            <a:pPr>
              <a:spcBef>
                <a:spcPts val="600"/>
              </a:spcBef>
              <a:spcAft>
                <a:spcPts val="600"/>
              </a:spcAft>
              <a:defRPr/>
            </a:pPr>
            <a:r>
              <a:rPr lang="en-US" sz="1200" dirty="0">
                <a:ea typeface="+mn-lt"/>
                <a:cs typeface="+mn-lt"/>
              </a:rPr>
              <a:t>CEPO has completed several process and organizational improvements in preparation for the upcoming JA reaccreditation review which will include newly seeking direct </a:t>
            </a:r>
            <a:r>
              <a:rPr lang="en-US" sz="1200" dirty="0" err="1">
                <a:ea typeface="+mn-lt"/>
                <a:cs typeface="+mn-lt"/>
              </a:rPr>
              <a:t>providership</a:t>
            </a:r>
            <a:r>
              <a:rPr lang="en-US" sz="1200" dirty="0">
                <a:ea typeface="+mn-lt"/>
                <a:cs typeface="+mn-lt"/>
              </a:rPr>
              <a:t> with commendation to maximize CEPO’s impact in the IPCE/CE environment, and to achieve an extended six-year accreditation term period. These process and organizational improvements included:</a:t>
            </a:r>
          </a:p>
          <a:p>
            <a:pPr marL="228600" indent="-228600">
              <a:spcAft>
                <a:spcPts val="200"/>
              </a:spcAft>
              <a:buClr>
                <a:srgbClr val="760503"/>
              </a:buClr>
              <a:buSzPct val="150000"/>
              <a:buFont typeface="Wingdings" panose="05000000000000000000" pitchFamily="2" charset="2"/>
              <a:buChar char="Ø"/>
              <a:defRPr/>
            </a:pPr>
            <a:r>
              <a:rPr lang="en-US" sz="1200" dirty="0">
                <a:ea typeface="+mn-lt"/>
                <a:cs typeface="+mn-lt"/>
              </a:rPr>
              <a:t>Updating evaluation and posttest questions requirements</a:t>
            </a:r>
          </a:p>
          <a:p>
            <a:pPr marL="228600" indent="-228600">
              <a:spcAft>
                <a:spcPts val="200"/>
              </a:spcAft>
              <a:buClr>
                <a:srgbClr val="760503"/>
              </a:buClr>
              <a:buSzPct val="150000"/>
              <a:buFont typeface="Wingdings" panose="05000000000000000000" pitchFamily="2" charset="2"/>
              <a:buChar char="Ø"/>
              <a:defRPr/>
            </a:pPr>
            <a:r>
              <a:rPr lang="en-US" sz="1200" dirty="0">
                <a:ea typeface="+mn-lt"/>
                <a:cs typeface="+mn-lt"/>
              </a:rPr>
              <a:t>Revising CEPO's mission statement</a:t>
            </a:r>
          </a:p>
          <a:p>
            <a:pPr marL="228600" indent="-228600">
              <a:spcAft>
                <a:spcPts val="200"/>
              </a:spcAft>
              <a:buClr>
                <a:srgbClr val="760503"/>
              </a:buClr>
              <a:buSzPct val="150000"/>
              <a:buFont typeface="Wingdings" panose="05000000000000000000" pitchFamily="2" charset="2"/>
              <a:buChar char="Ø"/>
              <a:defRPr/>
            </a:pPr>
            <a:r>
              <a:rPr lang="en-US" sz="1200" dirty="0">
                <a:ea typeface="+mn-lt"/>
                <a:cs typeface="+mn-lt"/>
              </a:rPr>
              <a:t>Maximizing the commitment to change offering </a:t>
            </a:r>
          </a:p>
          <a:p>
            <a:pPr marL="228600" indent="-228600">
              <a:spcAft>
                <a:spcPts val="200"/>
              </a:spcAft>
              <a:buClr>
                <a:srgbClr val="760503"/>
              </a:buClr>
              <a:buSzPct val="150000"/>
              <a:buFont typeface="Wingdings" panose="05000000000000000000" pitchFamily="2" charset="2"/>
              <a:buChar char="Ø"/>
              <a:defRPr/>
            </a:pPr>
            <a:r>
              <a:rPr lang="en-US" sz="1200" dirty="0">
                <a:ea typeface="+mn-lt"/>
                <a:cs typeface="+mn-lt"/>
              </a:rPr>
              <a:t>Facilitating focus groups</a:t>
            </a:r>
          </a:p>
          <a:p>
            <a:pPr marL="228600" indent="-228600">
              <a:spcAft>
                <a:spcPts val="200"/>
              </a:spcAft>
              <a:buClr>
                <a:srgbClr val="760503"/>
              </a:buClr>
              <a:buSzPct val="150000"/>
              <a:buFont typeface="Wingdings" panose="05000000000000000000" pitchFamily="2" charset="2"/>
              <a:buChar char="Ø"/>
              <a:defRPr/>
            </a:pPr>
            <a:r>
              <a:rPr lang="en-US" sz="1200" dirty="0">
                <a:ea typeface="+mn-lt"/>
                <a:cs typeface="+mn-lt"/>
              </a:rPr>
              <a:t>Modifying the CE Application, Continuing Education Management System (CMS), and course supporting/informational documents </a:t>
            </a:r>
          </a:p>
          <a:p>
            <a:pPr marL="0">
              <a:spcBef>
                <a:spcPts val="600"/>
              </a:spcBef>
              <a:defRPr/>
            </a:pPr>
            <a:r>
              <a:rPr lang="en-US" sz="1200" dirty="0">
                <a:ea typeface="+mn-lt"/>
                <a:cs typeface="+mn-lt"/>
              </a:rPr>
              <a:t>CEPO team members also volunteered as Joint Accreditation surveyors to support JA in fulfilling its mission and to further prepare CEPO for the 2025 JA reaccreditation submission and interview process. By participating in this process, CEPO surveyors enhanced their personal and professional development and advanced their understanding of the accreditation requirements. </a:t>
            </a:r>
          </a:p>
        </p:txBody>
      </p:sp>
      <p:sp>
        <p:nvSpPr>
          <p:cNvPr id="20" name="TextBox 19">
            <a:extLst>
              <a:ext uri="{FF2B5EF4-FFF2-40B4-BE49-F238E27FC236}">
                <a16:creationId xmlns:a16="http://schemas.microsoft.com/office/drawing/2014/main" id="{88135632-B115-4372-9B16-C0EEA55FB6D5}"/>
              </a:ext>
            </a:extLst>
          </p:cNvPr>
          <p:cNvSpPr txBox="1"/>
          <p:nvPr/>
        </p:nvSpPr>
        <p:spPr>
          <a:xfrm>
            <a:off x="142848" y="6155398"/>
            <a:ext cx="6848475" cy="293863"/>
          </a:xfrm>
          <a:prstGeom prst="rect">
            <a:avLst/>
          </a:prstGeom>
          <a:noFill/>
        </p:spPr>
        <p:txBody>
          <a:bodyPr wrap="square">
            <a:spAutoFit/>
          </a:bodyPr>
          <a:lstStyle/>
          <a:p>
            <a:pPr marL="0" marR="0" lvl="0" indent="0" algn="l" defTabSz="514350" rtl="0" eaLnBrk="1" fontAlgn="auto" latinLnBrk="0" hangingPunct="1">
              <a:lnSpc>
                <a:spcPct val="120000"/>
              </a:lnSpc>
              <a:spcBef>
                <a:spcPct val="0"/>
              </a:spcBef>
              <a:spcAft>
                <a:spcPts val="169"/>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ea typeface="Open Sans" panose="020B0606030504020204" pitchFamily="34" charset="0"/>
                <a:cs typeface="Open Sans" panose="020B0606030504020204" pitchFamily="34" charset="0"/>
              </a:rPr>
              <a:t> </a:t>
            </a:r>
            <a:r>
              <a:rPr kumimoji="0" lang="en-US" sz="1200" i="0" u="none" strike="noStrike" kern="1200" cap="none" spc="50" normalizeH="0" baseline="0" noProof="0">
                <a:ln>
                  <a:noFill/>
                </a:ln>
                <a:solidFill>
                  <a:srgbClr val="000000"/>
                </a:solidFill>
                <a:effectLst/>
                <a:uLnTx/>
                <a:uFillTx/>
                <a:latin typeface="Franklin Gothic Demi" panose="020B0703020102020204" pitchFamily="34" charset="0"/>
                <a:ea typeface="Open Sans" panose="020B0606030504020204" pitchFamily="34" charset="0"/>
                <a:cs typeface="Open Sans" panose="020B0606030504020204" pitchFamily="34" charset="0"/>
              </a:rPr>
              <a:t>The JA distinction is awarded from the following accreditation leaders:</a:t>
            </a:r>
          </a:p>
        </p:txBody>
      </p:sp>
      <p:sp>
        <p:nvSpPr>
          <p:cNvPr id="3" name="Slide Number Placeholder 4">
            <a:extLst>
              <a:ext uri="{FF2B5EF4-FFF2-40B4-BE49-F238E27FC236}">
                <a16:creationId xmlns:a16="http://schemas.microsoft.com/office/drawing/2014/main" id="{78390B43-80AF-FC42-F348-C094EEA0E103}"/>
              </a:ext>
            </a:extLst>
          </p:cNvPr>
          <p:cNvSpPr>
            <a:spLocks noGrp="1"/>
          </p:cNvSpPr>
          <p:nvPr>
            <p:ph type="sldNum" sz="quarter" idx="4"/>
          </p:nvPr>
        </p:nvSpPr>
        <p:spPr>
          <a:xfrm>
            <a:off x="3634353" y="8603247"/>
            <a:ext cx="2956880" cy="48577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E1EA8B-AD6D-4DEB-837C-E861A816A26D}" type="slidenum">
              <a:rPr kumimoji="0" lang="en-US" sz="1400" b="0" i="0" u="none" strike="noStrike" kern="1200" cap="none" spc="0" normalizeH="0" baseline="0" noProof="0" smtClean="0">
                <a:ln>
                  <a:noFill/>
                </a:ln>
                <a:effectLst/>
                <a:uLnTx/>
                <a:uFillTx/>
                <a:latin typeface="Franklin Gothic Heavy" panose="020B09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effectLst/>
              <a:uLnTx/>
              <a:uFillTx/>
              <a:latin typeface="Franklin Gothic Heavy" panose="020B0903020102020204" pitchFamily="34" charset="0"/>
              <a:ea typeface="+mn-ea"/>
              <a:cs typeface="+mn-cs"/>
            </a:endParaRPr>
          </a:p>
        </p:txBody>
      </p:sp>
      <p:graphicFrame>
        <p:nvGraphicFramePr>
          <p:cNvPr id="2" name="Table 3">
            <a:extLst>
              <a:ext uri="{FF2B5EF4-FFF2-40B4-BE49-F238E27FC236}">
                <a16:creationId xmlns:a16="http://schemas.microsoft.com/office/drawing/2014/main" id="{4C6F9D0A-05A7-4328-8634-F40DE0824565}"/>
              </a:ext>
            </a:extLst>
          </p:cNvPr>
          <p:cNvGraphicFramePr>
            <a:graphicFrameLocks noGrp="1"/>
          </p:cNvGraphicFramePr>
          <p:nvPr>
            <p:extLst>
              <p:ext uri="{D42A27DB-BD31-4B8C-83A1-F6EECF244321}">
                <p14:modId xmlns:p14="http://schemas.microsoft.com/office/powerpoint/2010/main" val="2937479134"/>
              </p:ext>
            </p:extLst>
          </p:nvPr>
        </p:nvGraphicFramePr>
        <p:xfrm>
          <a:off x="33907" y="6407616"/>
          <a:ext cx="6848476" cy="2533136"/>
        </p:xfrm>
        <a:graphic>
          <a:graphicData uri="http://schemas.openxmlformats.org/drawingml/2006/table">
            <a:tbl>
              <a:tblPr firstRow="1" bandRow="1">
                <a:tableStyleId>{2D5ABB26-0587-4C30-8999-92F81FD0307C}</a:tableStyleId>
              </a:tblPr>
              <a:tblGrid>
                <a:gridCol w="3424238">
                  <a:extLst>
                    <a:ext uri="{9D8B030D-6E8A-4147-A177-3AD203B41FA5}">
                      <a16:colId xmlns:a16="http://schemas.microsoft.com/office/drawing/2014/main" val="522720415"/>
                    </a:ext>
                  </a:extLst>
                </a:gridCol>
                <a:gridCol w="3424238">
                  <a:extLst>
                    <a:ext uri="{9D8B030D-6E8A-4147-A177-3AD203B41FA5}">
                      <a16:colId xmlns:a16="http://schemas.microsoft.com/office/drawing/2014/main" val="3720710362"/>
                    </a:ext>
                  </a:extLst>
                </a:gridCol>
              </a:tblGrid>
              <a:tr h="2533136">
                <a:tc>
                  <a:txBody>
                    <a:bodyPr/>
                    <a:lstStyle/>
                    <a:p>
                      <a:pPr marL="171450" marR="0" lvl="0" indent="-171450" algn="l" defTabSz="51435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Academy of Physician </a:t>
                      </a:r>
                      <a:r>
                        <a:rPr lang="en-US" sz="1100" b="0" i="0" u="none" strike="noStrike" kern="1200" cap="none" spc="0" normalizeH="0" baseline="0" noProof="0" dirty="0">
                          <a:ln>
                            <a:noFill/>
                          </a:ln>
                          <a:solidFill>
                            <a:srgbClr val="000000"/>
                          </a:solidFill>
                          <a:effectLst/>
                          <a:uLnTx/>
                          <a:uFillTx/>
                          <a:latin typeface="+mn-lt"/>
                          <a:ea typeface="Open Sans"/>
                          <a:cs typeface="Open Sans"/>
                        </a:rPr>
                        <a:t>Associates </a:t>
                      </a:r>
                      <a:r>
                        <a:rPr kumimoji="0" lang="en-US" sz="1100" b="0" i="0" u="none" strike="noStrike" kern="1200" cap="none" spc="0" normalizeH="0" baseline="0" noProof="0" dirty="0">
                          <a:ln>
                            <a:noFill/>
                          </a:ln>
                          <a:solidFill>
                            <a:srgbClr val="000000"/>
                          </a:solidFill>
                          <a:effectLst/>
                          <a:uLnTx/>
                          <a:uFillTx/>
                          <a:latin typeface="+mn-lt"/>
                          <a:ea typeface="Open Sans"/>
                          <a:cs typeface="Open Sans"/>
                        </a:rPr>
                        <a:t>(AAPA)</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Accreditation Council for Continuing Medical Education (ACCME</a:t>
                      </a:r>
                      <a:r>
                        <a:rPr lang="en-US" sz="1100" spc="0" dirty="0">
                          <a:solidFill>
                            <a:srgbClr val="000000"/>
                          </a:solidFill>
                          <a:latin typeface="+mn-lt"/>
                          <a:ea typeface="Open Sans"/>
                          <a:cs typeface="Open Sans"/>
                        </a:rPr>
                        <a:t>)</a:t>
                      </a:r>
                      <a:r>
                        <a:rPr kumimoji="0" lang="en-US" sz="1100" b="0" i="0" u="none" strike="noStrike" kern="1200" cap="none" spc="0" normalizeH="0" baseline="0" noProof="0" dirty="0">
                          <a:ln>
                            <a:noFill/>
                          </a:ln>
                          <a:solidFill>
                            <a:srgbClr val="000000"/>
                          </a:solidFill>
                          <a:effectLst/>
                          <a:uLnTx/>
                          <a:uFillTx/>
                          <a:latin typeface="+mn-lt"/>
                          <a:ea typeface="Open Sans"/>
                          <a:cs typeface="Open Sans"/>
                        </a:rPr>
                        <a:t> </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Accreditation Council for Pharmacy Education (ACPE) </a:t>
                      </a:r>
                    </a:p>
                    <a:p>
                      <a:pPr marL="171450" marR="0" lvl="0" indent="-171450" algn="l" defTabSz="51435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Dental Association Continuing Education Recognition Program (ADA CERP)</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Nurses Credentialing Center (ANCC)</a:t>
                      </a:r>
                    </a:p>
                    <a:p>
                      <a:pPr>
                        <a:spcBef>
                          <a:spcPts val="0"/>
                        </a:spcBef>
                      </a:pPr>
                      <a:endParaRPr lang="en-US" sz="1100" dirty="0">
                        <a:highlight>
                          <a:srgbClr val="FFFF00"/>
                        </a:highlight>
                      </a:endParaRPr>
                    </a:p>
                    <a:p>
                      <a:pPr lvl="0">
                        <a:spcBef>
                          <a:spcPts val="0"/>
                        </a:spcBef>
                        <a:buNone/>
                      </a:pPr>
                      <a:endParaRPr lang="en-US" sz="1100" dirty="0">
                        <a:highlight>
                          <a:srgbClr val="FFFF00"/>
                        </a:highlight>
                      </a:endParaRPr>
                    </a:p>
                  </a:txBody>
                  <a:tcPr/>
                </a:tc>
                <a:tc>
                  <a:txBody>
                    <a:bodyPr/>
                    <a:lstStyle/>
                    <a:p>
                      <a:pPr marL="171450" marR="0" lvl="0" indent="-171450" algn="l" defTabSz="51435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Psychological Association (APA)</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Association of Regulatory Boards of Optometry’s Council on Optometric Practitioner Education (ARBO/COPE)</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Association of Social Work Boards (ASWB)</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Board of Certification for the Athletic Trainer (BOC)</a:t>
                      </a:r>
                    </a:p>
                    <a:p>
                      <a:pPr marL="171450" marR="0" lvl="0" indent="-171450" algn="l" defTabSz="514350" rtl="0" eaLnBrk="1" fontAlgn="auto" latinLnBrk="0" hangingPunct="1">
                        <a:lnSpc>
                          <a:spcPct val="120000"/>
                        </a:lnSpc>
                        <a:spcBef>
                          <a:spcPts val="0"/>
                        </a:spcBef>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Commission on Dietetic Registration (CDR)</a:t>
                      </a:r>
                    </a:p>
                  </a:txBody>
                  <a:tcPr/>
                </a:tc>
                <a:extLst>
                  <a:ext uri="{0D108BD9-81ED-4DB2-BD59-A6C34878D82A}">
                    <a16:rowId xmlns:a16="http://schemas.microsoft.com/office/drawing/2014/main" val="3389259825"/>
                  </a:ext>
                </a:extLst>
              </a:tr>
            </a:tbl>
          </a:graphicData>
        </a:graphic>
      </p:graphicFrame>
      <p:sp>
        <p:nvSpPr>
          <p:cNvPr id="5" name="TextBox 4">
            <a:extLst>
              <a:ext uri="{FF2B5EF4-FFF2-40B4-BE49-F238E27FC236}">
                <a16:creationId xmlns:a16="http://schemas.microsoft.com/office/drawing/2014/main" id="{234D5F60-269E-18C4-599F-3FDED7859BE7}"/>
              </a:ext>
            </a:extLst>
          </p:cNvPr>
          <p:cNvSpPr txBox="1"/>
          <p:nvPr/>
        </p:nvSpPr>
        <p:spPr>
          <a:xfrm>
            <a:off x="3549667" y="8417373"/>
            <a:ext cx="306845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*DHA J-7 CEPO has paused offering the MOC credits until December of 2025.</a:t>
            </a:r>
          </a:p>
        </p:txBody>
      </p:sp>
      <p:sp>
        <p:nvSpPr>
          <p:cNvPr id="4" name="Title 38">
            <a:extLst>
              <a:ext uri="{FF2B5EF4-FFF2-40B4-BE49-F238E27FC236}">
                <a16:creationId xmlns:a16="http://schemas.microsoft.com/office/drawing/2014/main" id="{D7B66912-B2E2-B7B5-1BA4-9318AB1C3E09}"/>
              </a:ext>
            </a:extLst>
          </p:cNvPr>
          <p:cNvSpPr txBox="1">
            <a:spLocks/>
          </p:cNvSpPr>
          <p:nvPr/>
        </p:nvSpPr>
        <p:spPr>
          <a:xfrm>
            <a:off x="0" y="457764"/>
            <a:ext cx="6857999" cy="47923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Accreditation Updates for CY24</a:t>
            </a:r>
            <a:endParaRPr lang="en-US" sz="2400" dirty="0">
              <a:latin typeface="Franklin Gothic Demi" panose="020B0703020102020204" pitchFamily="34" charset="0"/>
            </a:endParaRPr>
          </a:p>
        </p:txBody>
      </p:sp>
    </p:spTree>
    <p:extLst>
      <p:ext uri="{BB962C8B-B14F-4D97-AF65-F5344CB8AC3E}">
        <p14:creationId xmlns:p14="http://schemas.microsoft.com/office/powerpoint/2010/main" val="318658313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8F883-1158-49A1-8B71-1CF4494D8AEF}"/>
              </a:ext>
            </a:extLst>
          </p:cNvPr>
          <p:cNvSpPr/>
          <p:nvPr/>
        </p:nvSpPr>
        <p:spPr>
          <a:xfrm>
            <a:off x="0" y="1462548"/>
            <a:ext cx="6881554" cy="20260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B70B47-BBD9-41F1-AE6D-D99D6491B893}"/>
              </a:ext>
            </a:extLst>
          </p:cNvPr>
          <p:cNvSpPr txBox="1"/>
          <p:nvPr/>
        </p:nvSpPr>
        <p:spPr>
          <a:xfrm>
            <a:off x="1" y="1537048"/>
            <a:ext cx="6858000" cy="1927835"/>
          </a:xfrm>
          <a:prstGeom prst="rect">
            <a:avLst/>
          </a:prstGeom>
          <a:noFill/>
        </p:spPr>
        <p:txBody>
          <a:bodyPr wrap="square" lIns="274320" tIns="45720" rIns="274320" bIns="45720" anchor="t">
            <a:spAutoFit/>
          </a:bodyPr>
          <a:lstStyle/>
          <a:p>
            <a:pPr marL="0" marR="0" lvl="0" indent="0" algn="l" defTabSz="514350" rtl="0" eaLnBrk="1" fontAlgn="auto" latinLnBrk="0" hangingPunct="1">
              <a:lnSpc>
                <a:spcPct val="120000"/>
              </a:lnSpc>
              <a:spcBef>
                <a:spcPts val="0"/>
              </a:spcBef>
              <a:spcAft>
                <a:spcPts val="169"/>
              </a:spcAft>
              <a:buClrTx/>
              <a:buSzTx/>
              <a:buFontTx/>
              <a:buNone/>
              <a:tabLst/>
              <a:defRPr/>
            </a:pPr>
            <a:r>
              <a:rPr kumimoji="0" lang="en-US" sz="1200" i="0" u="none" strike="noStrike" kern="1200" spc="50" normalizeH="0" baseline="0" noProof="0">
                <a:solidFill>
                  <a:srgbClr val="000000"/>
                </a:solidFill>
                <a:uLnTx/>
                <a:uFillTx/>
                <a:latin typeface="Franklin Gothic Demi" panose="020B0703020102020204" pitchFamily="34" charset="0"/>
                <a:ea typeface="Open Sans"/>
                <a:cs typeface="Open Sans"/>
              </a:rPr>
              <a:t>DHA, J-7, CEPO is additionally accredited by the following accrediting organizations</a:t>
            </a:r>
            <a:r>
              <a:rPr kumimoji="0" lang="en-US" sz="1100" i="0" u="none" strike="noStrike" kern="1200" spc="50" normalizeH="0" baseline="0" noProof="0">
                <a:solidFill>
                  <a:srgbClr val="000000"/>
                </a:solidFill>
                <a:uLnTx/>
                <a:uFillTx/>
                <a:latin typeface="Franklin Gothic Demi" panose="020B0703020102020204" pitchFamily="34" charset="0"/>
                <a:ea typeface="Open Sans"/>
                <a:cs typeface="Open Sans"/>
              </a:rPr>
              <a:t>: </a:t>
            </a:r>
            <a:endParaRPr lang="en-US" sz="1100" i="0" u="none" strike="noStrike" kern="1200" spc="50" normalizeH="0" baseline="0" noProof="0">
              <a:solidFill>
                <a:srgbClr val="000000"/>
              </a:solidFill>
              <a:uLnTx/>
              <a:uFillTx/>
              <a:latin typeface="Franklin Gothic Demi" panose="020B0703020102020204" pitchFamily="34" charset="0"/>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Council on Professional Standards for Kinesiotherapy (COPSKT)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American Occupational Therapy Association (AOTA)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National Board of Certified Counselors (NBCC)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American College of Healthcare Executives (ACHE)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lvl="1" indent="-171450" defTabSz="514350">
              <a:lnSpc>
                <a:spcPct val="120000"/>
              </a:lnSpc>
              <a:spcBef>
                <a:spcPct val="0"/>
              </a:spcBef>
              <a:buFont typeface="Arial" panose="020B0604020202020204" pitchFamily="34" charset="0"/>
              <a:buChar char="•"/>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Commission for Case Manager Certification (CCMC)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American Health Information Management Association (AHIMA)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marR="0" lvl="1"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American Physical Therapy Association (APTA) </a:t>
            </a:r>
            <a:endParaRPr lang="en-US" sz="1100" i="0" u="none" strike="noStrike" kern="1200" normalizeH="0" baseline="0" noProof="0">
              <a:solidFill>
                <a:srgbClr val="000000"/>
              </a:solidFill>
              <a:uLnTx/>
              <a:uFillTx/>
              <a:latin typeface="Franklin Gothic Book" panose="020B0503020102020204"/>
              <a:ea typeface="Open Sans"/>
              <a:cs typeface="Open Sans"/>
            </a:endParaRPr>
          </a:p>
          <a:p>
            <a:pPr marL="171450" lvl="1" indent="-171450" defTabSz="514350">
              <a:lnSpc>
                <a:spcPct val="120000"/>
              </a:lnSpc>
              <a:spcBef>
                <a:spcPct val="0"/>
              </a:spcBef>
              <a:buFont typeface="Arial" panose="020B0604020202020204" pitchFamily="34" charset="0"/>
              <a:buChar char="•"/>
              <a:defRPr/>
            </a:pPr>
            <a:r>
              <a:rPr kumimoji="0" lang="en-US" sz="1100" i="0" u="none" strike="noStrike" kern="1200" normalizeH="0" baseline="0" noProof="0">
                <a:solidFill>
                  <a:srgbClr val="000000"/>
                </a:solidFill>
                <a:uLnTx/>
                <a:uFillTx/>
                <a:latin typeface="Franklin Gothic Book" panose="020B0503020102020204"/>
                <a:ea typeface="Open Sans"/>
                <a:cs typeface="Open Sans"/>
              </a:rPr>
              <a:t>American Speech Language Hearing Association (ASHA)</a:t>
            </a:r>
            <a:r>
              <a:rPr lang="en-US" sz="1100">
                <a:solidFill>
                  <a:srgbClr val="000000"/>
                </a:solidFill>
                <a:latin typeface="Franklin Gothic Book" panose="020B0503020102020204"/>
                <a:ea typeface="Open Sans"/>
                <a:cs typeface="Open Sans"/>
              </a:rPr>
              <a:t> </a:t>
            </a:r>
            <a:endParaRPr lang="en-US" sz="1100" i="0" u="none" strike="noStrike" kern="1200" normalizeH="0" baseline="0" noProof="0">
              <a:solidFill>
                <a:srgbClr val="000000"/>
              </a:solidFill>
              <a:highlight>
                <a:srgbClr val="FFFF00"/>
              </a:highlight>
              <a:uLnTx/>
              <a:uFillTx/>
              <a:latin typeface="Franklin Gothic Book" panose="020B0503020102020204"/>
              <a:ea typeface="Open Sans" panose="020B0606030504020204" pitchFamily="34" charset="0"/>
              <a:cs typeface="Open Sans" panose="020B0606030504020204" pitchFamily="34" charset="0"/>
            </a:endParaRPr>
          </a:p>
        </p:txBody>
      </p:sp>
      <p:cxnSp>
        <p:nvCxnSpPr>
          <p:cNvPr id="16" name="Straight Connector 15">
            <a:extLst>
              <a:ext uri="{FF2B5EF4-FFF2-40B4-BE49-F238E27FC236}">
                <a16:creationId xmlns:a16="http://schemas.microsoft.com/office/drawing/2014/main" id="{2D16D711-FFC5-4BA3-A24D-C69DFD05FF9B}"/>
              </a:ext>
            </a:extLst>
          </p:cNvPr>
          <p:cNvCxnSpPr>
            <a:cxnSpLocks/>
          </p:cNvCxnSpPr>
          <p:nvPr/>
        </p:nvCxnSpPr>
        <p:spPr>
          <a:xfrm>
            <a:off x="129755" y="1462548"/>
            <a:ext cx="2051359" cy="0"/>
          </a:xfrm>
          <a:prstGeom prst="line">
            <a:avLst/>
          </a:prstGeom>
          <a:ln w="38100">
            <a:solidFill>
              <a:srgbClr val="582831"/>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A8326F74-2C58-4F83-B150-34B0891D6FB6}"/>
              </a:ext>
            </a:extLst>
          </p:cNvPr>
          <p:cNvSpPr txBox="1">
            <a:spLocks/>
          </p:cNvSpPr>
          <p:nvPr/>
        </p:nvSpPr>
        <p:spPr>
          <a:xfrm>
            <a:off x="101628" y="1266929"/>
            <a:ext cx="2445117" cy="97369"/>
          </a:xfrm>
          <a:prstGeom prst="rect">
            <a:avLst/>
          </a:prstGeom>
        </p:spPr>
        <p:txBody>
          <a:bodyPr vert="horz" lIns="0" tIns="25718" rIns="0" bIns="0" rtlCol="0" anchor="ctr"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514350" rtl="0" eaLnBrk="1" fontAlgn="auto" latinLnBrk="0" hangingPunct="1">
              <a:lnSpc>
                <a:spcPct val="110000"/>
              </a:lnSpc>
              <a:spcBef>
                <a:spcPct val="0"/>
              </a:spcBef>
              <a:spcAft>
                <a:spcPts val="0"/>
              </a:spcAft>
              <a:buClrTx/>
              <a:buSzTx/>
              <a:buFontTx/>
              <a:buNone/>
              <a:tabLst/>
              <a:defRPr/>
            </a:pPr>
            <a:r>
              <a:rPr kumimoji="0" lang="en-US" sz="1200" b="0" i="0" u="none" strike="noStrike" kern="1200" cap="none" spc="169" normalizeH="0" baseline="0" noProof="0">
                <a:ln>
                  <a:noFill/>
                </a:ln>
                <a:solidFill>
                  <a:srgbClr val="787878"/>
                </a:solidFill>
                <a:effectLst/>
                <a:uLnTx/>
                <a:uFillTx/>
                <a:latin typeface="Franklin Gothic Book" panose="020B0503020102020204"/>
              </a:rPr>
              <a:t>CEPO ACCREDITATIONS</a:t>
            </a:r>
          </a:p>
        </p:txBody>
      </p:sp>
      <p:sp>
        <p:nvSpPr>
          <p:cNvPr id="3" name="Slide Number Placeholder 4">
            <a:extLst>
              <a:ext uri="{FF2B5EF4-FFF2-40B4-BE49-F238E27FC236}">
                <a16:creationId xmlns:a16="http://schemas.microsoft.com/office/drawing/2014/main" id="{78390B43-80AF-FC42-F348-C094EEA0E103}"/>
              </a:ext>
            </a:extLst>
          </p:cNvPr>
          <p:cNvSpPr>
            <a:spLocks noGrp="1"/>
          </p:cNvSpPr>
          <p:nvPr>
            <p:ph type="sldNum" sz="quarter" idx="4"/>
          </p:nvPr>
        </p:nvSpPr>
        <p:spPr>
          <a:xfrm>
            <a:off x="3634353" y="8603247"/>
            <a:ext cx="2956880" cy="48577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E1EA8B-AD6D-4DEB-837C-E861A816A26D}" type="slidenum">
              <a:rPr kumimoji="0" lang="en-US" sz="1400" b="0" i="0" u="none" strike="noStrike" kern="1200" cap="none" spc="0" normalizeH="0" baseline="0" noProof="0" smtClean="0">
                <a:ln>
                  <a:noFill/>
                </a:ln>
                <a:effectLst/>
                <a:uLnTx/>
                <a:uFillTx/>
                <a:latin typeface="Franklin Gothic Heavy" panose="020B09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effectLst/>
              <a:uLnTx/>
              <a:uFillTx/>
              <a:latin typeface="Franklin Gothic Heavy" panose="020B0903020102020204" pitchFamily="34" charset="0"/>
              <a:ea typeface="+mn-ea"/>
              <a:cs typeface="+mn-cs"/>
            </a:endParaRPr>
          </a:p>
        </p:txBody>
      </p:sp>
      <p:sp>
        <p:nvSpPr>
          <p:cNvPr id="6" name="Title 1">
            <a:extLst>
              <a:ext uri="{FF2B5EF4-FFF2-40B4-BE49-F238E27FC236}">
                <a16:creationId xmlns:a16="http://schemas.microsoft.com/office/drawing/2014/main" id="{5205318E-CC33-1A07-6B46-DB732816B0A0}"/>
              </a:ext>
            </a:extLst>
          </p:cNvPr>
          <p:cNvSpPr txBox="1">
            <a:spLocks/>
          </p:cNvSpPr>
          <p:nvPr/>
        </p:nvSpPr>
        <p:spPr>
          <a:xfrm>
            <a:off x="280634" y="4477221"/>
            <a:ext cx="6296729" cy="2666311"/>
          </a:xfrm>
          <a:prstGeom prst="rect">
            <a:avLst/>
          </a:prstGeom>
        </p:spPr>
        <p:txBody>
          <a:bodyPr vert="horz" lIns="0" tIns="25718" rIns="0" bIns="0" numCol="2"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Physicians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indent="-171450" defTabSz="514350">
              <a:lnSpc>
                <a:spcPct val="120000"/>
              </a:lnSpc>
              <a:buFont typeface="Arial" panose="020B0604020202020204" pitchFamily="34" charset="0"/>
              <a:buChar char="•"/>
              <a:defRPr/>
            </a:pPr>
            <a:r>
              <a:rPr kumimoji="0" lang="en-US" sz="1100" b="0" i="0" u="none" strike="noStrike" kern="1200" cap="none" spc="0" normalizeH="0" noProof="0">
                <a:ln>
                  <a:noFill/>
                </a:ln>
                <a:solidFill>
                  <a:srgbClr val="000000"/>
                </a:solidFill>
                <a:effectLst/>
                <a:uLnTx/>
                <a:uFillTx/>
                <a:latin typeface="+mn-lt"/>
                <a:ea typeface="Open Sans"/>
                <a:cs typeface="Open Sans"/>
              </a:rPr>
              <a:t>Physician </a:t>
            </a:r>
            <a:r>
              <a:rPr lang="en-US" sz="1100" spc="0">
                <a:solidFill>
                  <a:srgbClr val="000000"/>
                </a:solidFill>
                <a:latin typeface="+mn-lt"/>
                <a:ea typeface="Open Sans"/>
                <a:cs typeface="Open Sans"/>
              </a:rPr>
              <a:t>Associates/Assistants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Nurses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Pharmacists and Pharmacy Technicians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Optometrists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Social Workers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Psychologists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Dentists, Dental Hygienists and Dental Technicians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Athletic Trainers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Registered Dietitians and Dietetic Technicians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indent="-171450" defTabSz="514350">
              <a:lnSpc>
                <a:spcPct val="120000"/>
              </a:lnSpc>
              <a:buFont typeface="Arial" panose="020B0604020202020204" pitchFamily="34" charset="0"/>
              <a:buChar char="•"/>
              <a:defRPr/>
            </a:pPr>
            <a:endParaRPr kumimoji="0" lang="en-US" sz="1100" b="0" i="0" u="none" strike="noStrike" kern="1200" cap="none" spc="0" normalizeH="0" noProof="0">
              <a:ln>
                <a:noFill/>
              </a:ln>
              <a:solidFill>
                <a:srgbClr val="000000"/>
              </a:solidFill>
              <a:effectLst/>
              <a:uLnTx/>
              <a:uFillTx/>
              <a:latin typeface="+mn-lt"/>
              <a:ea typeface="Open Sans"/>
              <a:cs typeface="Open Sans"/>
            </a:endParaRPr>
          </a:p>
          <a:p>
            <a:pPr marL="171450" indent="-171450" defTabSz="514350">
              <a:lnSpc>
                <a:spcPct val="120000"/>
              </a:lnSpc>
              <a:buFont typeface="Arial" panose="020B0604020202020204" pitchFamily="34" charset="0"/>
              <a:buChar char="•"/>
              <a:defRPr/>
            </a:pPr>
            <a:endParaRPr lang="en-US" sz="1100" spc="0">
              <a:solidFill>
                <a:srgbClr val="000000"/>
              </a:solidFill>
              <a:latin typeface="+mn-lt"/>
              <a:ea typeface="Open Sans"/>
              <a:cs typeface="Open Sans"/>
            </a:endParaRPr>
          </a:p>
          <a:p>
            <a:pPr marL="171450" indent="-171450" defTabSz="514350">
              <a:lnSpc>
                <a:spcPct val="120000"/>
              </a:lnSpc>
              <a:buFont typeface="Arial" panose="020B0604020202020204" pitchFamily="34" charset="0"/>
              <a:buChar char="•"/>
              <a:defRPr/>
            </a:pPr>
            <a:r>
              <a:rPr kumimoji="0" lang="en-US" sz="1100" b="0" i="0" u="none" strike="noStrike" kern="1200" cap="none" spc="0" normalizeH="0" noProof="0">
                <a:ln>
                  <a:noFill/>
                </a:ln>
                <a:solidFill>
                  <a:srgbClr val="000000"/>
                </a:solidFill>
                <a:effectLst/>
                <a:uLnTx/>
                <a:uFillTx/>
                <a:latin typeface="+mn-lt"/>
                <a:ea typeface="Open Sans"/>
                <a:cs typeface="Open Sans"/>
              </a:rPr>
              <a:t>Audiologists, Speech Language Pathologists,</a:t>
            </a:r>
            <a:r>
              <a:rPr lang="en-US" sz="1100" spc="0">
                <a:solidFill>
                  <a:srgbClr val="000000"/>
                </a:solidFill>
                <a:latin typeface="+mn-lt"/>
                <a:ea typeface="Open Sans"/>
                <a:cs typeface="Open Sans"/>
              </a:rPr>
              <a:t> Speech Language </a:t>
            </a:r>
            <a:r>
              <a:rPr kumimoji="0" lang="en-US" sz="1100" b="0" i="0" u="none" strike="noStrike" kern="1200" cap="none" spc="0" normalizeH="0" noProof="0">
                <a:ln>
                  <a:noFill/>
                </a:ln>
                <a:solidFill>
                  <a:srgbClr val="000000"/>
                </a:solidFill>
                <a:effectLst/>
                <a:uLnTx/>
                <a:uFillTx/>
                <a:latin typeface="+mn-lt"/>
                <a:ea typeface="Open Sans"/>
                <a:cs typeface="Open Sans"/>
              </a:rPr>
              <a:t>Pathology Assistants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Case Managers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Certified Counselors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Healthcare Executives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Health Information Professionals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err="1">
                <a:ln>
                  <a:noFill/>
                </a:ln>
                <a:solidFill>
                  <a:srgbClr val="000000"/>
                </a:solidFill>
                <a:effectLst/>
                <a:uLnTx/>
                <a:uFillTx/>
                <a:latin typeface="+mn-lt"/>
                <a:ea typeface="Open Sans"/>
                <a:cs typeface="Open Sans"/>
              </a:rPr>
              <a:t>Kinesiotherapists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Occupational Therapists and Occupational Therapy Assistants</a:t>
            </a:r>
            <a:endParaRPr lang="en-US" sz="1100" b="0" i="0" u="none" strike="noStrike" kern="1200" cap="none" spc="0" normalizeH="0" noProof="0">
              <a:ln>
                <a:noFill/>
              </a:ln>
              <a:solidFill>
                <a:srgbClr val="000000"/>
              </a:solidFill>
              <a:effectLst/>
              <a:uLnTx/>
              <a:uFillTx/>
              <a:latin typeface="+mn-lt"/>
              <a:ea typeface="Open Sans"/>
              <a:cs typeface="Open Sans"/>
            </a:endParaRPr>
          </a:p>
          <a:p>
            <a:pPr marL="171450" marR="0" lvl="0" indent="-171450" algn="l" defTabSz="514350" rtl="0" eaLnBrk="1" fontAlgn="auto" latinLnBrk="0" hangingPunct="1">
              <a:lnSpc>
                <a:spcPct val="120000"/>
              </a:lnSpc>
              <a:spcBef>
                <a:spcPct val="0"/>
              </a:spcBef>
              <a:buClrTx/>
              <a:buSzTx/>
              <a:buFont typeface="Arial" panose="020B0604020202020204" pitchFamily="34" charset="0"/>
              <a:buChar char="•"/>
              <a:tabLst/>
              <a:defRPr/>
            </a:pPr>
            <a:r>
              <a:rPr kumimoji="0" lang="en-US" sz="1100" b="0" i="0" u="none" strike="noStrike" kern="1200" cap="none" spc="0" normalizeH="0" noProof="0">
                <a:ln>
                  <a:noFill/>
                </a:ln>
                <a:solidFill>
                  <a:srgbClr val="000000"/>
                </a:solidFill>
                <a:effectLst/>
                <a:uLnTx/>
                <a:uFillTx/>
                <a:latin typeface="+mn-lt"/>
                <a:ea typeface="Open Sans"/>
                <a:cs typeface="Open Sans"/>
              </a:rPr>
              <a:t>Physical Therapists and Physical Therapist Assistants</a:t>
            </a:r>
            <a:endParaRPr lang="en-US" sz="1100" b="0" i="0" u="none" strike="noStrike" kern="1200" cap="none" spc="0" normalizeH="0" noProof="0">
              <a:ln>
                <a:noFill/>
              </a:ln>
              <a:solidFill>
                <a:srgbClr val="000000"/>
              </a:solidFill>
              <a:effectLst/>
              <a:uLnTx/>
              <a:uFillTx/>
              <a:latin typeface="+mn-lt"/>
              <a:ea typeface="Open Sans"/>
              <a:cs typeface="Open Sans"/>
            </a:endParaRPr>
          </a:p>
        </p:txBody>
      </p:sp>
      <p:sp>
        <p:nvSpPr>
          <p:cNvPr id="5" name="TextBox 4">
            <a:extLst>
              <a:ext uri="{FF2B5EF4-FFF2-40B4-BE49-F238E27FC236}">
                <a16:creationId xmlns:a16="http://schemas.microsoft.com/office/drawing/2014/main" id="{2EF779DC-2ECF-C469-A63D-8E95CAE03705}"/>
              </a:ext>
            </a:extLst>
          </p:cNvPr>
          <p:cNvSpPr txBox="1"/>
          <p:nvPr/>
        </p:nvSpPr>
        <p:spPr>
          <a:xfrm>
            <a:off x="97693" y="3623565"/>
            <a:ext cx="6493540" cy="636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pPr>
            <a:r>
              <a:rPr lang="en-US" sz="1100">
                <a:highlight>
                  <a:srgbClr val="FFFFFF"/>
                </a:highlight>
                <a:latin typeface="Franklin Gothic Book"/>
              </a:rPr>
              <a:t>In support of the goal to provide team-based CE/CME to healthcare providers across the enterprise, DHA, J-7, CEPO brings multiple professions together through IPCE to effectively build skills that are essential for improving care for patients. CEPO accredits CE/CME for the following professions:</a:t>
            </a:r>
          </a:p>
        </p:txBody>
      </p:sp>
      <p:sp>
        <p:nvSpPr>
          <p:cNvPr id="4" name="Title 38">
            <a:extLst>
              <a:ext uri="{FF2B5EF4-FFF2-40B4-BE49-F238E27FC236}">
                <a16:creationId xmlns:a16="http://schemas.microsoft.com/office/drawing/2014/main" id="{F5A1B184-AC93-28D0-90C1-D594BED2E096}"/>
              </a:ext>
            </a:extLst>
          </p:cNvPr>
          <p:cNvSpPr txBox="1">
            <a:spLocks/>
          </p:cNvSpPr>
          <p:nvPr/>
        </p:nvSpPr>
        <p:spPr>
          <a:xfrm>
            <a:off x="0" y="457764"/>
            <a:ext cx="6857999" cy="47923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a:solidFill>
                  <a:srgbClr val="0D57B0"/>
                </a:solidFill>
                <a:latin typeface="Franklin Gothic Demi" panose="020B0703020102020204" pitchFamily="34" charset="0"/>
              </a:rPr>
              <a:t>CE/CME Accreditation Updates for CY24 (2 of 2)</a:t>
            </a:r>
            <a:endParaRPr lang="en-US" sz="2400">
              <a:latin typeface="Franklin Gothic Demi" panose="020B0703020102020204" pitchFamily="34" charset="0"/>
            </a:endParaRPr>
          </a:p>
        </p:txBody>
      </p:sp>
      <p:sp>
        <p:nvSpPr>
          <p:cNvPr id="8" name="Rounded Rectangle 30">
            <a:extLst>
              <a:ext uri="{FF2B5EF4-FFF2-40B4-BE49-F238E27FC236}">
                <a16:creationId xmlns:a16="http://schemas.microsoft.com/office/drawing/2014/main" id="{C7DC473C-4874-892E-B953-F055E3B5D557}"/>
              </a:ext>
            </a:extLst>
          </p:cNvPr>
          <p:cNvSpPr/>
          <p:nvPr/>
        </p:nvSpPr>
        <p:spPr>
          <a:xfrm>
            <a:off x="474070" y="6824870"/>
            <a:ext cx="6103293" cy="1706990"/>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R="0" lvl="0" algn="l" defTabSz="457200" rtl="0" eaLnBrk="1" fontAlgn="auto" latinLnBrk="0" hangingPunct="1">
              <a:lnSpc>
                <a:spcPct val="100000"/>
              </a:lnSpc>
              <a:spcBef>
                <a:spcPts val="0"/>
              </a:spcBef>
              <a:spcAft>
                <a:spcPts val="0"/>
              </a:spcAft>
              <a:buClrTx/>
              <a:buSzTx/>
              <a:tabLst/>
              <a:defRPr/>
            </a:pPr>
            <a:endParaRPr lang="en-US" sz="1200" b="1">
              <a:solidFill>
                <a:srgbClr val="0D57B0"/>
              </a:solidFill>
              <a:latin typeface="GRAPHIK-SEMIBOLD" panose="020B0503030202060203" pitchFamily="34" charset="77"/>
            </a:endParaRPr>
          </a:p>
          <a:p>
            <a:pPr marR="0" lvl="0" algn="l" defTabSz="457200" rtl="0" eaLnBrk="1" fontAlgn="auto" latinLnBrk="0" hangingPunct="1">
              <a:lnSpc>
                <a:spcPct val="100000"/>
              </a:lnSpc>
              <a:spcBef>
                <a:spcPts val="0"/>
              </a:spcBef>
              <a:spcAft>
                <a:spcPts val="0"/>
              </a:spcAft>
              <a:buClrTx/>
              <a:buSzTx/>
              <a:tabLst/>
              <a:defRPr/>
            </a:pPr>
            <a:endParaRPr lang="en-US" sz="1200">
              <a:solidFill>
                <a:schemeClr val="tx1"/>
              </a:solidFill>
            </a:endParaRPr>
          </a:p>
          <a:p>
            <a:pPr marR="0" lvl="0" algn="l" defTabSz="457200" rtl="0" eaLnBrk="1" fontAlgn="auto" latinLnBrk="0" hangingPunct="1">
              <a:lnSpc>
                <a:spcPct val="110000"/>
              </a:lnSpc>
              <a:spcBef>
                <a:spcPts val="0"/>
              </a:spcBef>
              <a:spcAft>
                <a:spcPts val="0"/>
              </a:spcAft>
              <a:buClrTx/>
              <a:buSzTx/>
              <a:tabLst/>
              <a:defRPr/>
            </a:pPr>
            <a:r>
              <a:rPr lang="en-US" sz="1100" spc="10">
                <a:solidFill>
                  <a:schemeClr val="tx1"/>
                </a:solidFill>
              </a:rPr>
              <a:t>The CEPO team’s highest accreditation priority for 2025 is to </a:t>
            </a:r>
            <a:r>
              <a:rPr lang="en-US" sz="1100" spc="10">
                <a:solidFill>
                  <a:schemeClr val="tx1"/>
                </a:solidFill>
                <a:latin typeface="Franklin Gothic Demi" panose="020B0703020102020204" pitchFamily="34" charset="0"/>
              </a:rPr>
              <a:t>prepare for and attain JA reaccreditation, which will include seeking direct </a:t>
            </a:r>
            <a:r>
              <a:rPr lang="en-US" sz="1100" spc="10" err="1">
                <a:solidFill>
                  <a:schemeClr val="tx1"/>
                </a:solidFill>
                <a:latin typeface="Franklin Gothic Demi" panose="020B0703020102020204" pitchFamily="34" charset="0"/>
              </a:rPr>
              <a:t>providership</a:t>
            </a:r>
            <a:r>
              <a:rPr lang="en-US" sz="1100" spc="10">
                <a:solidFill>
                  <a:schemeClr val="tx1"/>
                </a:solidFill>
                <a:latin typeface="Franklin Gothic Demi" panose="020B0703020102020204" pitchFamily="34" charset="0"/>
              </a:rPr>
              <a:t> with commendation </a:t>
            </a:r>
            <a:r>
              <a:rPr lang="en-US" sz="1100" spc="10">
                <a:solidFill>
                  <a:schemeClr val="tx1"/>
                </a:solidFill>
              </a:rPr>
              <a:t>to maximize CEPO’s impact. CEPO will build upon its activities in 2024 by finalizing commendation sections, conducting mock interviews, performing internal reviews of each Joint Accreditation Criteria (JAC) section, and continuing to make improvements to CEPO’s processes</a:t>
            </a:r>
            <a:r>
              <a:rPr lang="en-US" sz="1200" spc="10">
                <a:solidFill>
                  <a:schemeClr val="tx1"/>
                </a:solidFill>
              </a:rPr>
              <a:t>.</a:t>
            </a:r>
            <a:endParaRPr kumimoji="0" lang="en-US" sz="1200" i="0" u="none" strike="noStrike" kern="1200" cap="none" spc="10" normalizeH="0" noProof="0">
              <a:ln>
                <a:noFill/>
              </a:ln>
              <a:solidFill>
                <a:schemeClr val="tx1"/>
              </a:solidFill>
              <a:effectLst/>
              <a:uLnTx/>
              <a:uFillTx/>
            </a:endParaRPr>
          </a:p>
        </p:txBody>
      </p:sp>
      <p:sp>
        <p:nvSpPr>
          <p:cNvPr id="9" name="Title 1">
            <a:extLst>
              <a:ext uri="{FF2B5EF4-FFF2-40B4-BE49-F238E27FC236}">
                <a16:creationId xmlns:a16="http://schemas.microsoft.com/office/drawing/2014/main" id="{05CC2173-BF55-3629-18C4-F5A39AC4C685}"/>
              </a:ext>
            </a:extLst>
          </p:cNvPr>
          <p:cNvSpPr txBox="1">
            <a:spLocks/>
          </p:cNvSpPr>
          <p:nvPr/>
        </p:nvSpPr>
        <p:spPr>
          <a:xfrm>
            <a:off x="389130" y="6845779"/>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D57B0"/>
                </a:solidFill>
                <a:effectLst/>
                <a:uLnTx/>
                <a:uFillTx/>
                <a:latin typeface="+mn-lt"/>
                <a:ea typeface="+mj-ea"/>
                <a:cs typeface="+mj-cs"/>
              </a:rPr>
              <a:t>Looking ahead to 2025…</a:t>
            </a:r>
            <a:endParaRPr kumimoji="0" lang="en-US" sz="1400" b="0" i="0" u="none" strike="noStrike" kern="1200" cap="none" spc="0" normalizeH="0" baseline="0" noProof="0">
              <a:ln>
                <a:noFill/>
              </a:ln>
              <a:solidFill>
                <a:srgbClr val="0D57B0"/>
              </a:solidFill>
              <a:effectLst/>
              <a:uLnTx/>
              <a:uFillTx/>
              <a:latin typeface="+mn-lt"/>
              <a:ea typeface="+mj-ea"/>
              <a:cs typeface="+mj-cs"/>
            </a:endParaRPr>
          </a:p>
        </p:txBody>
      </p:sp>
    </p:spTree>
    <p:extLst>
      <p:ext uri="{BB962C8B-B14F-4D97-AF65-F5344CB8AC3E}">
        <p14:creationId xmlns:p14="http://schemas.microsoft.com/office/powerpoint/2010/main" val="52904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0F7DB-B78D-3ACF-78D8-AA7895785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283F1-396C-1F9D-E69E-B105A2700FEC}"/>
              </a:ext>
            </a:extLst>
          </p:cNvPr>
          <p:cNvSpPr>
            <a:spLocks noGrp="1"/>
          </p:cNvSpPr>
          <p:nvPr>
            <p:ph type="title"/>
          </p:nvPr>
        </p:nvSpPr>
        <p:spPr/>
        <p:txBody>
          <a:bodyPr/>
          <a:lstStyle/>
          <a:p>
            <a:r>
              <a:rPr lang="en-US" sz="2400" b="0">
                <a:solidFill>
                  <a:srgbClr val="0D57B0"/>
                </a:solidFill>
                <a:latin typeface="Franklin Gothic Demi" panose="020B0603020102020204" pitchFamily="34" charset="0"/>
              </a:rPr>
              <a:t>Data A</a:t>
            </a:r>
            <a:r>
              <a:rPr lang="en-US" sz="2400" b="0">
                <a:latin typeface="Franklin Gothic Demi" panose="020B0603020102020204" pitchFamily="34" charset="0"/>
              </a:rPr>
              <a:t>nalys</a:t>
            </a:r>
            <a:r>
              <a:rPr lang="en-US" sz="2400" b="0">
                <a:solidFill>
                  <a:srgbClr val="0D57B0"/>
                </a:solidFill>
                <a:latin typeface="Franklin Gothic Demi" panose="020B0603020102020204" pitchFamily="34" charset="0"/>
              </a:rPr>
              <a:t>is Summary</a:t>
            </a:r>
            <a:endParaRPr lang="en-US" b="0">
              <a:latin typeface="Franklin Gothic Demi" panose="020B0603020102020204" pitchFamily="34" charset="0"/>
            </a:endParaRPr>
          </a:p>
        </p:txBody>
      </p:sp>
      <p:sp>
        <p:nvSpPr>
          <p:cNvPr id="31" name="Rounded Rectangle 30">
            <a:extLst>
              <a:ext uri="{FF2B5EF4-FFF2-40B4-BE49-F238E27FC236}">
                <a16:creationId xmlns:a16="http://schemas.microsoft.com/office/drawing/2014/main" id="{146738BC-3AC7-BA48-0395-915E4A2BD5B7}"/>
              </a:ext>
            </a:extLst>
          </p:cNvPr>
          <p:cNvSpPr/>
          <p:nvPr/>
        </p:nvSpPr>
        <p:spPr>
          <a:xfrm>
            <a:off x="365947" y="6349246"/>
            <a:ext cx="6103293" cy="2226518"/>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57B0"/>
              </a:solidFill>
              <a:effectLst/>
              <a:uLnTx/>
              <a:uFillTx/>
              <a:latin typeface="GRAPHIK-SEMIBOLD" panose="020B0503030202060203" pitchFamily="34" charset="77"/>
              <a:ea typeface="+mn-ea"/>
              <a:cs typeface="+mn-cs"/>
            </a:endParaRPr>
          </a:p>
          <a:p>
            <a:pPr>
              <a:defRPr/>
            </a:pPr>
            <a:endParaRPr kumimoji="0" lang="en-US" sz="1150" i="0" u="none" strike="noStrike" kern="1200" cap="none" spc="0" normalizeH="0" baseline="0" noProof="0">
              <a:ln>
                <a:noFill/>
              </a:ln>
              <a:solidFill>
                <a:schemeClr val="tx1"/>
              </a:solidFill>
              <a:effectLst/>
              <a:uLnTx/>
              <a:uFillTx/>
              <a:ea typeface="+mn-ea"/>
              <a:cs typeface="+mn-cs"/>
            </a:endParaRPr>
          </a:p>
          <a:p>
            <a:pPr marL="242888" indent="-227013">
              <a:spcAft>
                <a:spcPts val="600"/>
              </a:spcAft>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1</a:t>
            </a:r>
          </a:p>
          <a:p>
            <a:pPr marL="242888" indent="-227013">
              <a:spcAft>
                <a:spcPts val="600"/>
              </a:spcAft>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2</a:t>
            </a:r>
          </a:p>
          <a:p>
            <a:pPr marL="242888" indent="-227013">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3</a:t>
            </a:r>
          </a:p>
        </p:txBody>
      </p:sp>
      <p:sp>
        <p:nvSpPr>
          <p:cNvPr id="32" name="Title 1">
            <a:extLst>
              <a:ext uri="{FF2B5EF4-FFF2-40B4-BE49-F238E27FC236}">
                <a16:creationId xmlns:a16="http://schemas.microsoft.com/office/drawing/2014/main" id="{046BEDA5-5132-07EF-887D-498BA86A91D9}"/>
              </a:ext>
            </a:extLst>
          </p:cNvPr>
          <p:cNvSpPr txBox="1">
            <a:spLocks/>
          </p:cNvSpPr>
          <p:nvPr/>
        </p:nvSpPr>
        <p:spPr>
          <a:xfrm>
            <a:off x="365946" y="6457334"/>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algn="ctr">
              <a:lnSpc>
                <a:spcPct val="120000"/>
              </a:lnSpc>
            </a:pPr>
            <a:r>
              <a:rPr lang="en-US" sz="1500" b="0" spc="20">
                <a:latin typeface="Franklin Gothic Demi" panose="020B0603020102020204" pitchFamily="34" charset="0"/>
              </a:rPr>
              <a:t>Looking ahead to 2025…</a:t>
            </a:r>
          </a:p>
        </p:txBody>
      </p:sp>
      <p:grpSp>
        <p:nvGrpSpPr>
          <p:cNvPr id="41" name="Group 40">
            <a:extLst>
              <a:ext uri="{FF2B5EF4-FFF2-40B4-BE49-F238E27FC236}">
                <a16:creationId xmlns:a16="http://schemas.microsoft.com/office/drawing/2014/main" id="{9DEF6B9D-86D0-161D-C4B5-21B8D0EB01A5}"/>
              </a:ext>
            </a:extLst>
          </p:cNvPr>
          <p:cNvGrpSpPr/>
          <p:nvPr/>
        </p:nvGrpSpPr>
        <p:grpSpPr>
          <a:xfrm>
            <a:off x="3732673" y="985376"/>
            <a:ext cx="2548952" cy="385073"/>
            <a:chOff x="3728541" y="1456165"/>
            <a:chExt cx="2548952" cy="385073"/>
          </a:xfrm>
        </p:grpSpPr>
        <p:sp>
          <p:nvSpPr>
            <p:cNvPr id="37" name="TextBox 36">
              <a:extLst>
                <a:ext uri="{FF2B5EF4-FFF2-40B4-BE49-F238E27FC236}">
                  <a16:creationId xmlns:a16="http://schemas.microsoft.com/office/drawing/2014/main" id="{C4548865-3224-2739-D932-D1EBB2944FE7}"/>
                </a:ext>
              </a:extLst>
            </p:cNvPr>
            <p:cNvSpPr txBox="1"/>
            <p:nvPr/>
          </p:nvSpPr>
          <p:spPr>
            <a:xfrm>
              <a:off x="3728541" y="1456517"/>
              <a:ext cx="847895" cy="384721"/>
            </a:xfrm>
            <a:prstGeom prst="rect">
              <a:avLst/>
            </a:prstGeom>
            <a:noFill/>
          </p:spPr>
          <p:txBody>
            <a:bodyPr wrap="square">
              <a:spAutoFit/>
            </a:bodyPr>
            <a:lstStyle/>
            <a:p>
              <a:r>
                <a:rPr lang="en-US" sz="1900" b="1">
                  <a:latin typeface="Franklin Gothic Demi" panose="020B0603020102020204" pitchFamily="34" charset="0"/>
                </a:rPr>
                <a:t> </a:t>
              </a:r>
              <a:r>
                <a:rPr lang="en-US" sz="1900">
                  <a:latin typeface="Franklin Gothic Demi" panose="020B0603020102020204" pitchFamily="34" charset="0"/>
                </a:rPr>
                <a:t>2023</a:t>
              </a:r>
              <a:r>
                <a:rPr lang="en-US" sz="1900" b="1">
                  <a:latin typeface="Franklin Gothic Demi" panose="020B0603020102020204" pitchFamily="34" charset="0"/>
                </a:rPr>
                <a:t> </a:t>
              </a:r>
              <a:endParaRPr lang="en-US" sz="1900" b="1"/>
            </a:p>
          </p:txBody>
        </p:sp>
        <p:sp>
          <p:nvSpPr>
            <p:cNvPr id="38" name="TextBox 37">
              <a:extLst>
                <a:ext uri="{FF2B5EF4-FFF2-40B4-BE49-F238E27FC236}">
                  <a16:creationId xmlns:a16="http://schemas.microsoft.com/office/drawing/2014/main" id="{5F8BE874-9BF6-DA2B-A92D-BF3BFB9DD999}"/>
                </a:ext>
              </a:extLst>
            </p:cNvPr>
            <p:cNvSpPr txBox="1"/>
            <p:nvPr/>
          </p:nvSpPr>
          <p:spPr>
            <a:xfrm>
              <a:off x="5429598" y="1456165"/>
              <a:ext cx="847895" cy="384721"/>
            </a:xfrm>
            <a:prstGeom prst="rect">
              <a:avLst/>
            </a:prstGeom>
            <a:noFill/>
          </p:spPr>
          <p:txBody>
            <a:bodyPr wrap="square">
              <a:spAutoFit/>
            </a:bodyPr>
            <a:lstStyle/>
            <a:p>
              <a:r>
                <a:rPr lang="en-US" sz="1900" b="1">
                  <a:latin typeface="Franklin Gothic Demi" panose="020B0603020102020204" pitchFamily="34" charset="0"/>
                </a:rPr>
                <a:t> </a:t>
              </a:r>
              <a:r>
                <a:rPr lang="en-US" sz="1900">
                  <a:latin typeface="Franklin Gothic Demi" panose="020B0603020102020204" pitchFamily="34" charset="0"/>
                </a:rPr>
                <a:t>2024</a:t>
              </a:r>
              <a:r>
                <a:rPr lang="en-US" sz="1900" b="1">
                  <a:latin typeface="Franklin Gothic Demi" panose="020B0603020102020204" pitchFamily="34" charset="0"/>
                </a:rPr>
                <a:t> </a:t>
              </a:r>
              <a:endParaRPr lang="en-US" sz="1900"/>
            </a:p>
          </p:txBody>
        </p:sp>
      </p:grpSp>
      <p:grpSp>
        <p:nvGrpSpPr>
          <p:cNvPr id="5" name="Group 4">
            <a:extLst>
              <a:ext uri="{FF2B5EF4-FFF2-40B4-BE49-F238E27FC236}">
                <a16:creationId xmlns:a16="http://schemas.microsoft.com/office/drawing/2014/main" id="{EAEFF82A-E647-C56C-2984-C4AA6BA54F0D}"/>
              </a:ext>
            </a:extLst>
          </p:cNvPr>
          <p:cNvGrpSpPr/>
          <p:nvPr/>
        </p:nvGrpSpPr>
        <p:grpSpPr>
          <a:xfrm>
            <a:off x="370490" y="5059730"/>
            <a:ext cx="6105162" cy="1005840"/>
            <a:chOff x="370490" y="4873990"/>
            <a:chExt cx="6105162" cy="1005840"/>
          </a:xfrm>
        </p:grpSpPr>
        <p:sp>
          <p:nvSpPr>
            <p:cNvPr id="7" name="Rounded Rectangle 7">
              <a:extLst>
                <a:ext uri="{FF2B5EF4-FFF2-40B4-BE49-F238E27FC236}">
                  <a16:creationId xmlns:a16="http://schemas.microsoft.com/office/drawing/2014/main" id="{0E24993A-246F-93BA-E666-44682A1C201F}"/>
                </a:ext>
              </a:extLst>
            </p:cNvPr>
            <p:cNvSpPr/>
            <p:nvPr/>
          </p:nvSpPr>
          <p:spPr>
            <a:xfrm>
              <a:off x="675657" y="4873990"/>
              <a:ext cx="3033644" cy="1005840"/>
            </a:xfrm>
            <a:prstGeom prst="roundRect">
              <a:avLst/>
            </a:prstGeom>
            <a:solidFill>
              <a:schemeClr val="bg1"/>
            </a:solidFill>
            <a:ln w="28575">
              <a:solidFill>
                <a:srgbClr val="5828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1200" b="0" i="0" u="none" strike="noStrike" spc="10">
                  <a:solidFill>
                    <a:schemeClr val="tx1"/>
                  </a:solidFill>
                  <a:effectLst/>
                  <a:latin typeface="Franklin Gothic Book" panose="020B0503020102020204" pitchFamily="34" charset="0"/>
                </a:rPr>
                <a:t>The net commercial value of credits </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awarded nearly quadrupled from</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2023, significantly outweighing</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CEPO’s</a:t>
              </a:r>
              <a:r>
                <a:rPr lang="en-US" sz="1200" spc="10">
                  <a:solidFill>
                    <a:schemeClr val="tx1"/>
                  </a:solidFill>
                  <a:latin typeface="Franklin Gothic Book" panose="020B0503020102020204" pitchFamily="34" charset="0"/>
                </a:rPr>
                <a:t> </a:t>
              </a:r>
              <a:r>
                <a:rPr lang="en-US" sz="1200" b="0" i="0" u="none" strike="noStrike" spc="10">
                  <a:solidFill>
                    <a:schemeClr val="tx1"/>
                  </a:solidFill>
                  <a:effectLst/>
                  <a:latin typeface="Franklin Gothic Book" panose="020B0503020102020204" pitchFamily="34" charset="0"/>
                </a:rPr>
                <a:t>annual cost</a:t>
              </a:r>
            </a:p>
          </p:txBody>
        </p:sp>
        <p:sp>
          <p:nvSpPr>
            <p:cNvPr id="14" name="Rounded Rectangle 20">
              <a:extLst>
                <a:ext uri="{FF2B5EF4-FFF2-40B4-BE49-F238E27FC236}">
                  <a16:creationId xmlns:a16="http://schemas.microsoft.com/office/drawing/2014/main" id="{B2FFA414-24C9-9CDB-2DA8-B13E8F4EAF63}"/>
                </a:ext>
              </a:extLst>
            </p:cNvPr>
            <p:cNvSpPr/>
            <p:nvPr/>
          </p:nvSpPr>
          <p:spPr>
            <a:xfrm>
              <a:off x="5238553" y="4989804"/>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fontAlgn="b"/>
              <a:r>
                <a:rPr lang="en-US" sz="1500" i="0" u="none" strike="noStrike">
                  <a:solidFill>
                    <a:schemeClr val="bg1"/>
                  </a:solidFill>
                  <a:effectLst/>
                  <a:latin typeface="Franklin Gothic Demi" panose="020B0603020102020204" pitchFamily="34" charset="0"/>
                </a:rPr>
                <a:t>$3.27M</a:t>
              </a:r>
            </a:p>
            <a:p>
              <a:pPr algn="ctr" fontAlgn="b"/>
              <a:r>
                <a:rPr lang="en-US" sz="1200" b="0" i="0" u="none" strike="noStrike" spc="10">
                  <a:solidFill>
                    <a:schemeClr val="bg1"/>
                  </a:solidFill>
                  <a:effectLst/>
                  <a:latin typeface="Franklin Gothic Book" panose="020B0503020102020204" pitchFamily="34" charset="0"/>
                </a:rPr>
                <a:t>Value Added</a:t>
              </a:r>
            </a:p>
          </p:txBody>
        </p:sp>
        <p:grpSp>
          <p:nvGrpSpPr>
            <p:cNvPr id="15" name="Group 14">
              <a:extLst>
                <a:ext uri="{FF2B5EF4-FFF2-40B4-BE49-F238E27FC236}">
                  <a16:creationId xmlns:a16="http://schemas.microsoft.com/office/drawing/2014/main" id="{2E4CA29C-56E3-8E06-21D4-401E8F05F085}"/>
                </a:ext>
              </a:extLst>
            </p:cNvPr>
            <p:cNvGrpSpPr/>
            <p:nvPr/>
          </p:nvGrpSpPr>
          <p:grpSpPr>
            <a:xfrm>
              <a:off x="370490" y="5128305"/>
              <a:ext cx="498076" cy="496947"/>
              <a:chOff x="46673" y="1934106"/>
              <a:chExt cx="640080" cy="640080"/>
            </a:xfrm>
            <a:solidFill>
              <a:srgbClr val="294262"/>
            </a:solidFill>
          </p:grpSpPr>
          <p:sp>
            <p:nvSpPr>
              <p:cNvPr id="16" name="Oval 15">
                <a:extLst>
                  <a:ext uri="{FF2B5EF4-FFF2-40B4-BE49-F238E27FC236}">
                    <a16:creationId xmlns:a16="http://schemas.microsoft.com/office/drawing/2014/main" id="{41CC1A84-AC77-52F3-E699-8EA98B1BC673}"/>
                  </a:ext>
                </a:extLst>
              </p:cNvPr>
              <p:cNvSpPr>
                <a:spLocks noChangeAspect="1"/>
              </p:cNvSpPr>
              <p:nvPr/>
            </p:nvSpPr>
            <p:spPr>
              <a:xfrm>
                <a:off x="46673" y="1934106"/>
                <a:ext cx="640080" cy="640080"/>
              </a:xfrm>
              <a:prstGeom prst="ellipse">
                <a:avLst/>
              </a:prstGeom>
              <a:solidFill>
                <a:srgbClr val="760503"/>
              </a:solidFill>
              <a:ln>
                <a:solidFill>
                  <a:srgbClr val="5828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Money with solid fill">
                <a:extLst>
                  <a:ext uri="{FF2B5EF4-FFF2-40B4-BE49-F238E27FC236}">
                    <a16:creationId xmlns:a16="http://schemas.microsoft.com/office/drawing/2014/main" id="{F46B4CA3-93E5-3151-5658-DBB3456B5B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8631" y="2025545"/>
                <a:ext cx="456163" cy="457200"/>
              </a:xfrm>
              <a:prstGeom prst="rect">
                <a:avLst/>
              </a:prstGeom>
            </p:spPr>
          </p:pic>
        </p:grpSp>
        <p:sp>
          <p:nvSpPr>
            <p:cNvPr id="35" name="Right Arrow 39">
              <a:extLst>
                <a:ext uri="{FF2B5EF4-FFF2-40B4-BE49-F238E27FC236}">
                  <a16:creationId xmlns:a16="http://schemas.microsoft.com/office/drawing/2014/main" id="{6CAC2B55-9A6B-5CF8-BE30-1013FED99B45}"/>
                </a:ext>
              </a:extLst>
            </p:cNvPr>
            <p:cNvSpPr/>
            <p:nvPr/>
          </p:nvSpPr>
          <p:spPr>
            <a:xfrm>
              <a:off x="4823396" y="5299844"/>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9">
              <a:extLst>
                <a:ext uri="{FF2B5EF4-FFF2-40B4-BE49-F238E27FC236}">
                  <a16:creationId xmlns:a16="http://schemas.microsoft.com/office/drawing/2014/main" id="{4AA7F755-7F49-1CA0-2590-969457EF6260}"/>
                </a:ext>
              </a:extLst>
            </p:cNvPr>
            <p:cNvSpPr/>
            <p:nvPr/>
          </p:nvSpPr>
          <p:spPr>
            <a:xfrm>
              <a:off x="3533940" y="4989804"/>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tx1"/>
                  </a:solidFill>
                  <a:latin typeface="Franklin Gothic Demi" panose="020B0603020102020204" pitchFamily="34" charset="0"/>
                </a:rPr>
                <a:t>$808,049.47</a:t>
              </a:r>
            </a:p>
            <a:p>
              <a:pPr algn="ctr"/>
              <a:r>
                <a:rPr lang="en-US" sz="1200" spc="10">
                  <a:solidFill>
                    <a:schemeClr val="tx1"/>
                  </a:solidFill>
                </a:rPr>
                <a:t>Value Added</a:t>
              </a:r>
            </a:p>
          </p:txBody>
        </p:sp>
      </p:grpSp>
      <p:grpSp>
        <p:nvGrpSpPr>
          <p:cNvPr id="10" name="Group 9">
            <a:extLst>
              <a:ext uri="{FF2B5EF4-FFF2-40B4-BE49-F238E27FC236}">
                <a16:creationId xmlns:a16="http://schemas.microsoft.com/office/drawing/2014/main" id="{4263C9E5-0C4B-D4F8-FC05-83CA864F20EB}"/>
              </a:ext>
            </a:extLst>
          </p:cNvPr>
          <p:cNvGrpSpPr/>
          <p:nvPr/>
        </p:nvGrpSpPr>
        <p:grpSpPr>
          <a:xfrm>
            <a:off x="370490" y="3827119"/>
            <a:ext cx="6105162" cy="1005840"/>
            <a:chOff x="370490" y="3706766"/>
            <a:chExt cx="6105162" cy="1005840"/>
          </a:xfrm>
        </p:grpSpPr>
        <p:sp>
          <p:nvSpPr>
            <p:cNvPr id="4" name="Rounded Rectangle 3">
              <a:extLst>
                <a:ext uri="{FF2B5EF4-FFF2-40B4-BE49-F238E27FC236}">
                  <a16:creationId xmlns:a16="http://schemas.microsoft.com/office/drawing/2014/main" id="{1C7EF359-B6D2-9E46-5820-F2334E4168CF}"/>
                </a:ext>
              </a:extLst>
            </p:cNvPr>
            <p:cNvSpPr/>
            <p:nvPr/>
          </p:nvSpPr>
          <p:spPr>
            <a:xfrm>
              <a:off x="675657" y="3706766"/>
              <a:ext cx="3004808" cy="1005840"/>
            </a:xfrm>
            <a:prstGeom prst="roundRect">
              <a:avLst/>
            </a:prstGeom>
            <a:solidFill>
              <a:schemeClr val="bg1"/>
            </a:solidFill>
            <a:ln w="28575">
              <a:solidFill>
                <a:srgbClr val="041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10">
                  <a:solidFill>
                    <a:schemeClr val="tx1"/>
                  </a:solidFill>
                </a:rPr>
                <a:t>CEPO awarded over 60,000 more CE/CME credits for a wider array of professions and educational activities</a:t>
              </a:r>
            </a:p>
          </p:txBody>
        </p:sp>
        <p:sp>
          <p:nvSpPr>
            <p:cNvPr id="9" name="Rounded Rectangle 17">
              <a:extLst>
                <a:ext uri="{FF2B5EF4-FFF2-40B4-BE49-F238E27FC236}">
                  <a16:creationId xmlns:a16="http://schemas.microsoft.com/office/drawing/2014/main" id="{3B8C1A8E-D6FE-4215-F066-CAD53C23980E}"/>
                </a:ext>
              </a:extLst>
            </p:cNvPr>
            <p:cNvSpPr/>
            <p:nvPr/>
          </p:nvSpPr>
          <p:spPr>
            <a:xfrm>
              <a:off x="5238553" y="3819874"/>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bg1"/>
                  </a:solidFill>
                  <a:latin typeface="Franklin Gothic Demi" panose="020B0603020102020204" pitchFamily="34" charset="0"/>
                </a:rPr>
                <a:t>124,850.85</a:t>
              </a:r>
            </a:p>
            <a:p>
              <a:pPr algn="ctr"/>
              <a:r>
                <a:rPr lang="en-US" sz="1200" spc="10">
                  <a:solidFill>
                    <a:schemeClr val="bg1"/>
                  </a:solidFill>
                </a:rPr>
                <a:t>CE/CME Credits Awarded</a:t>
              </a:r>
            </a:p>
          </p:txBody>
        </p:sp>
        <p:sp>
          <p:nvSpPr>
            <p:cNvPr id="11" name="Rounded Rectangle 19">
              <a:extLst>
                <a:ext uri="{FF2B5EF4-FFF2-40B4-BE49-F238E27FC236}">
                  <a16:creationId xmlns:a16="http://schemas.microsoft.com/office/drawing/2014/main" id="{731699C4-DFC7-AACC-25DE-45F04C0D78A4}"/>
                </a:ext>
              </a:extLst>
            </p:cNvPr>
            <p:cNvSpPr/>
            <p:nvPr/>
          </p:nvSpPr>
          <p:spPr>
            <a:xfrm>
              <a:off x="3533940" y="3819874"/>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tx1"/>
                  </a:solidFill>
                  <a:latin typeface="Franklin Gothic Demi" panose="020B0703020102020204" pitchFamily="34" charset="0"/>
                </a:rPr>
                <a:t>80,252.60</a:t>
              </a:r>
            </a:p>
            <a:p>
              <a:pPr algn="ctr"/>
              <a:r>
                <a:rPr lang="en-US" sz="1200" spc="10">
                  <a:solidFill>
                    <a:schemeClr val="tx1"/>
                  </a:solidFill>
                </a:rPr>
                <a:t>CE/CME Credits Awarded</a:t>
              </a:r>
            </a:p>
          </p:txBody>
        </p:sp>
        <p:grpSp>
          <p:nvGrpSpPr>
            <p:cNvPr id="19" name="Group 18">
              <a:extLst>
                <a:ext uri="{FF2B5EF4-FFF2-40B4-BE49-F238E27FC236}">
                  <a16:creationId xmlns:a16="http://schemas.microsoft.com/office/drawing/2014/main" id="{FE4C0FA0-B79F-D882-B683-467C32FF8A35}"/>
                </a:ext>
              </a:extLst>
            </p:cNvPr>
            <p:cNvGrpSpPr/>
            <p:nvPr/>
          </p:nvGrpSpPr>
          <p:grpSpPr>
            <a:xfrm>
              <a:off x="370490" y="3959607"/>
              <a:ext cx="498076" cy="496947"/>
              <a:chOff x="46673" y="1934106"/>
              <a:chExt cx="640080" cy="640080"/>
            </a:xfrm>
            <a:solidFill>
              <a:srgbClr val="294262"/>
            </a:solidFill>
          </p:grpSpPr>
          <p:sp>
            <p:nvSpPr>
              <p:cNvPr id="20" name="Oval 19">
                <a:extLst>
                  <a:ext uri="{FF2B5EF4-FFF2-40B4-BE49-F238E27FC236}">
                    <a16:creationId xmlns:a16="http://schemas.microsoft.com/office/drawing/2014/main" id="{553C0F5D-5816-8552-4EA3-3F6BCF08EA87}"/>
                  </a:ext>
                </a:extLst>
              </p:cNvPr>
              <p:cNvSpPr>
                <a:spLocks noChangeAspect="1"/>
              </p:cNvSpPr>
              <p:nvPr/>
            </p:nvSpPr>
            <p:spPr>
              <a:xfrm>
                <a:off x="46673" y="1934106"/>
                <a:ext cx="640080" cy="640080"/>
              </a:xfrm>
              <a:prstGeom prst="ellipse">
                <a:avLst/>
              </a:prstGeom>
              <a:solidFill>
                <a:srgbClr val="041944"/>
              </a:solidFill>
              <a:ln>
                <a:solidFill>
                  <a:srgbClr val="294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edal with solid fill">
                <a:extLst>
                  <a:ext uri="{FF2B5EF4-FFF2-40B4-BE49-F238E27FC236}">
                    <a16:creationId xmlns:a16="http://schemas.microsoft.com/office/drawing/2014/main" id="{74C7A18B-E7C5-9DE1-8E59-3F0C2567CE1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8631" y="2025545"/>
                <a:ext cx="456163" cy="457200"/>
              </a:xfrm>
              <a:prstGeom prst="rect">
                <a:avLst/>
              </a:prstGeom>
            </p:spPr>
          </p:pic>
        </p:grpSp>
        <p:sp>
          <p:nvSpPr>
            <p:cNvPr id="43" name="Right Arrow 39">
              <a:extLst>
                <a:ext uri="{FF2B5EF4-FFF2-40B4-BE49-F238E27FC236}">
                  <a16:creationId xmlns:a16="http://schemas.microsoft.com/office/drawing/2014/main" id="{7D105235-74CC-DCFD-C5BE-BFF00BD8A6DA}"/>
                </a:ext>
              </a:extLst>
            </p:cNvPr>
            <p:cNvSpPr/>
            <p:nvPr/>
          </p:nvSpPr>
          <p:spPr>
            <a:xfrm>
              <a:off x="4823396" y="4104546"/>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DA053D8-BB01-E81D-7FC7-3BCDDD4CDB65}"/>
              </a:ext>
            </a:extLst>
          </p:cNvPr>
          <p:cNvGrpSpPr/>
          <p:nvPr/>
        </p:nvGrpSpPr>
        <p:grpSpPr>
          <a:xfrm>
            <a:off x="370490" y="2576713"/>
            <a:ext cx="6101607" cy="1005840"/>
            <a:chOff x="370490" y="2505419"/>
            <a:chExt cx="6101607" cy="1005840"/>
          </a:xfrm>
        </p:grpSpPr>
        <p:sp>
          <p:nvSpPr>
            <p:cNvPr id="6" name="Rounded Rectangle 9">
              <a:extLst>
                <a:ext uri="{FF2B5EF4-FFF2-40B4-BE49-F238E27FC236}">
                  <a16:creationId xmlns:a16="http://schemas.microsoft.com/office/drawing/2014/main" id="{B5D3E19F-40F9-1594-EB9A-F7C5054D1818}"/>
                </a:ext>
              </a:extLst>
            </p:cNvPr>
            <p:cNvSpPr/>
            <p:nvPr/>
          </p:nvSpPr>
          <p:spPr>
            <a:xfrm>
              <a:off x="706475" y="2505419"/>
              <a:ext cx="3002880" cy="1005840"/>
            </a:xfrm>
            <a:prstGeom prst="roundRect">
              <a:avLst/>
            </a:prstGeom>
            <a:solidFill>
              <a:schemeClr val="bg1"/>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tx1"/>
                  </a:solidFill>
                </a:rPr>
                <a:t>CEPO added over 100 more accredited activities to the CEPO website in 2024 compared to 2023</a:t>
              </a:r>
            </a:p>
          </p:txBody>
        </p:sp>
        <p:sp>
          <p:nvSpPr>
            <p:cNvPr id="12" name="Rounded Rectangle 4">
              <a:extLst>
                <a:ext uri="{FF2B5EF4-FFF2-40B4-BE49-F238E27FC236}">
                  <a16:creationId xmlns:a16="http://schemas.microsoft.com/office/drawing/2014/main" id="{BA382E9C-531C-B083-51CD-80E321FD0007}"/>
                </a:ext>
              </a:extLst>
            </p:cNvPr>
            <p:cNvSpPr/>
            <p:nvPr/>
          </p:nvSpPr>
          <p:spPr>
            <a:xfrm>
              <a:off x="3533940" y="2627971"/>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a:solidFill>
                    <a:schemeClr val="tx1"/>
                  </a:solidFill>
                  <a:latin typeface="Franklin Gothic Demi" panose="020B0603020102020204" pitchFamily="34" charset="0"/>
                </a:rPr>
                <a:t>409</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tx1"/>
                  </a:solidFill>
                </a:rPr>
                <a:t>Activities Accredited</a:t>
              </a:r>
            </a:p>
          </p:txBody>
        </p:sp>
        <p:sp>
          <p:nvSpPr>
            <p:cNvPr id="13" name="Rounded Rectangle 6">
              <a:extLst>
                <a:ext uri="{FF2B5EF4-FFF2-40B4-BE49-F238E27FC236}">
                  <a16:creationId xmlns:a16="http://schemas.microsoft.com/office/drawing/2014/main" id="{E2069596-7809-2C8A-F87A-D25D7BDFF12E}"/>
                </a:ext>
              </a:extLst>
            </p:cNvPr>
            <p:cNvSpPr/>
            <p:nvPr/>
          </p:nvSpPr>
          <p:spPr>
            <a:xfrm>
              <a:off x="5234998" y="2627971"/>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Franklin Gothic Demi" panose="020B0603020102020204" pitchFamily="34" charset="0"/>
                </a:rPr>
                <a:t>540</a:t>
              </a:r>
              <a:endParaRPr lang="en-US" sz="1600" i="0">
                <a:solidFill>
                  <a:schemeClr val="bg1"/>
                </a:solidFill>
                <a:latin typeface="Franklin Gothic Demi" panose="020B060302010202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bg1"/>
                  </a:solidFill>
                </a:rPr>
                <a:t>Activities Accredited</a:t>
              </a:r>
            </a:p>
          </p:txBody>
        </p:sp>
        <p:grpSp>
          <p:nvGrpSpPr>
            <p:cNvPr id="23" name="Group 22">
              <a:extLst>
                <a:ext uri="{FF2B5EF4-FFF2-40B4-BE49-F238E27FC236}">
                  <a16:creationId xmlns:a16="http://schemas.microsoft.com/office/drawing/2014/main" id="{9E3D7319-E6E8-D281-38C8-BEB2EA634771}"/>
                </a:ext>
              </a:extLst>
            </p:cNvPr>
            <p:cNvGrpSpPr/>
            <p:nvPr/>
          </p:nvGrpSpPr>
          <p:grpSpPr>
            <a:xfrm>
              <a:off x="370490" y="2774578"/>
              <a:ext cx="498076" cy="496947"/>
              <a:chOff x="46673" y="1934106"/>
              <a:chExt cx="640080" cy="640080"/>
            </a:xfrm>
            <a:solidFill>
              <a:srgbClr val="582831"/>
            </a:solidFill>
          </p:grpSpPr>
          <p:sp>
            <p:nvSpPr>
              <p:cNvPr id="25" name="Oval 24">
                <a:extLst>
                  <a:ext uri="{FF2B5EF4-FFF2-40B4-BE49-F238E27FC236}">
                    <a16:creationId xmlns:a16="http://schemas.microsoft.com/office/drawing/2014/main" id="{90EB33EA-D3AE-49C6-655C-21E8B414D122}"/>
                  </a:ext>
                </a:extLst>
              </p:cNvPr>
              <p:cNvSpPr>
                <a:spLocks noChangeAspect="1"/>
              </p:cNvSpPr>
              <p:nvPr/>
            </p:nvSpPr>
            <p:spPr>
              <a:xfrm>
                <a:off x="46673" y="1934106"/>
                <a:ext cx="640080" cy="64008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Teacher with solid fill">
                <a:extLst>
                  <a:ext uri="{FF2B5EF4-FFF2-40B4-BE49-F238E27FC236}">
                    <a16:creationId xmlns:a16="http://schemas.microsoft.com/office/drawing/2014/main" id="{CB2BA549-75E9-8356-ECBF-9B3819FECC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8631" y="2025545"/>
                <a:ext cx="456163" cy="457200"/>
              </a:xfrm>
              <a:prstGeom prst="rect">
                <a:avLst/>
              </a:prstGeom>
            </p:spPr>
          </p:pic>
        </p:grpSp>
        <p:sp>
          <p:nvSpPr>
            <p:cNvPr id="44" name="Right Arrow 39">
              <a:extLst>
                <a:ext uri="{FF2B5EF4-FFF2-40B4-BE49-F238E27FC236}">
                  <a16:creationId xmlns:a16="http://schemas.microsoft.com/office/drawing/2014/main" id="{540C2328-579A-7DBC-B7C0-B2FEC0CF0483}"/>
                </a:ext>
              </a:extLst>
            </p:cNvPr>
            <p:cNvSpPr/>
            <p:nvPr/>
          </p:nvSpPr>
          <p:spPr>
            <a:xfrm>
              <a:off x="4823396" y="2923360"/>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EAC6FB02-A6C5-CFF2-6F68-DDE513C44710}"/>
              </a:ext>
            </a:extLst>
          </p:cNvPr>
          <p:cNvGrpSpPr/>
          <p:nvPr/>
        </p:nvGrpSpPr>
        <p:grpSpPr>
          <a:xfrm>
            <a:off x="370490" y="1344101"/>
            <a:ext cx="6107244" cy="1005840"/>
            <a:chOff x="370490" y="1344101"/>
            <a:chExt cx="6107244" cy="1005840"/>
          </a:xfrm>
        </p:grpSpPr>
        <p:sp>
          <p:nvSpPr>
            <p:cNvPr id="3" name="Rounded Rectangle 12">
              <a:extLst>
                <a:ext uri="{FF2B5EF4-FFF2-40B4-BE49-F238E27FC236}">
                  <a16:creationId xmlns:a16="http://schemas.microsoft.com/office/drawing/2014/main" id="{DA97CB76-E8C5-6306-0411-185735ADC90A}"/>
                </a:ext>
              </a:extLst>
            </p:cNvPr>
            <p:cNvSpPr/>
            <p:nvPr/>
          </p:nvSpPr>
          <p:spPr>
            <a:xfrm>
              <a:off x="705349" y="1344101"/>
              <a:ext cx="3003952" cy="1005840"/>
            </a:xfrm>
            <a:prstGeom prst="roundRect">
              <a:avLst/>
            </a:prstGeom>
            <a:solidFill>
              <a:schemeClr val="bg1"/>
            </a:solidFill>
            <a:ln w="28575">
              <a:solidFill>
                <a:srgbClr val="0D57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10">
                  <a:solidFill>
                    <a:schemeClr val="tx1"/>
                  </a:solidFill>
                </a:rPr>
                <a:t>MHS stakeholders were more </a:t>
              </a:r>
              <a:br>
                <a:rPr lang="en-US" sz="1200" spc="10">
                  <a:solidFill>
                    <a:schemeClr val="tx1"/>
                  </a:solidFill>
                </a:rPr>
              </a:br>
              <a:r>
                <a:rPr lang="en-US" sz="1200" spc="10">
                  <a:solidFill>
                    <a:schemeClr val="tx1"/>
                  </a:solidFill>
                </a:rPr>
                <a:t>eager to collaborate with CEPO to </a:t>
              </a:r>
              <a:br>
                <a:rPr lang="en-US" sz="1200" spc="10">
                  <a:solidFill>
                    <a:schemeClr val="tx1"/>
                  </a:solidFill>
                </a:rPr>
              </a:br>
              <a:r>
                <a:rPr lang="en-US" sz="1200" spc="10">
                  <a:solidFill>
                    <a:schemeClr val="tx1"/>
                  </a:solidFill>
                </a:rPr>
                <a:t>deliver accredited continuing</a:t>
              </a:r>
              <a:br>
                <a:rPr lang="en-US" sz="1200" spc="10">
                  <a:solidFill>
                    <a:schemeClr val="tx1"/>
                  </a:solidFill>
                </a:rPr>
              </a:br>
              <a:r>
                <a:rPr lang="en-US" sz="1200" spc="10">
                  <a:solidFill>
                    <a:schemeClr val="tx1"/>
                  </a:solidFill>
                </a:rPr>
                <a:t> education activities</a:t>
              </a:r>
            </a:p>
          </p:txBody>
        </p:sp>
        <p:sp>
          <p:nvSpPr>
            <p:cNvPr id="8" name="Rounded Rectangle 15">
              <a:extLst>
                <a:ext uri="{FF2B5EF4-FFF2-40B4-BE49-F238E27FC236}">
                  <a16:creationId xmlns:a16="http://schemas.microsoft.com/office/drawing/2014/main" id="{C4EAD9E2-B10F-AA52-3C1F-F86379887EA0}"/>
                </a:ext>
              </a:extLst>
            </p:cNvPr>
            <p:cNvSpPr/>
            <p:nvPr/>
          </p:nvSpPr>
          <p:spPr>
            <a:xfrm>
              <a:off x="3539577" y="1458303"/>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Franklin Gothic Demi" panose="020B0603020102020204" pitchFamily="34" charset="0"/>
                </a:rPr>
                <a:t>103</a:t>
              </a:r>
              <a:endParaRPr lang="en-US" sz="1600" i="0">
                <a:solidFill>
                  <a:schemeClr val="tx1"/>
                </a:solidFill>
                <a:latin typeface="Franklin Gothic Demi" panose="020B0603020102020204" pitchFamily="34" charset="0"/>
              </a:endParaRPr>
            </a:p>
            <a:p>
              <a:pPr algn="ctr"/>
              <a:r>
                <a:rPr lang="en-US" sz="1200" spc="10">
                  <a:solidFill>
                    <a:schemeClr val="tx1"/>
                  </a:solidFill>
                </a:rPr>
                <a:t>Applications Submitted</a:t>
              </a:r>
            </a:p>
          </p:txBody>
        </p:sp>
        <p:grpSp>
          <p:nvGrpSpPr>
            <p:cNvPr id="27" name="Group 26">
              <a:extLst>
                <a:ext uri="{FF2B5EF4-FFF2-40B4-BE49-F238E27FC236}">
                  <a16:creationId xmlns:a16="http://schemas.microsoft.com/office/drawing/2014/main" id="{94E1B66F-8B31-5EDA-EB11-1D1B1628AD14}"/>
                </a:ext>
              </a:extLst>
            </p:cNvPr>
            <p:cNvGrpSpPr/>
            <p:nvPr/>
          </p:nvGrpSpPr>
          <p:grpSpPr>
            <a:xfrm>
              <a:off x="370490" y="1611784"/>
              <a:ext cx="498076" cy="496947"/>
              <a:chOff x="46673" y="1934106"/>
              <a:chExt cx="640080" cy="640080"/>
            </a:xfrm>
            <a:solidFill>
              <a:srgbClr val="294262"/>
            </a:solidFill>
          </p:grpSpPr>
          <p:sp>
            <p:nvSpPr>
              <p:cNvPr id="28" name="Oval 27">
                <a:extLst>
                  <a:ext uri="{FF2B5EF4-FFF2-40B4-BE49-F238E27FC236}">
                    <a16:creationId xmlns:a16="http://schemas.microsoft.com/office/drawing/2014/main" id="{94CCBEDE-3BB2-B8F3-7FF5-32D4A5E6BFCF}"/>
                  </a:ext>
                </a:extLst>
              </p:cNvPr>
              <p:cNvSpPr>
                <a:spLocks noChangeAspect="1"/>
              </p:cNvSpPr>
              <p:nvPr/>
            </p:nvSpPr>
            <p:spPr>
              <a:xfrm>
                <a:off x="46673" y="1934106"/>
                <a:ext cx="640080" cy="640080"/>
              </a:xfrm>
              <a:prstGeom prst="ellipse">
                <a:avLst/>
              </a:prstGeom>
              <a:solidFill>
                <a:srgbClr val="0D57B0"/>
              </a:solidFill>
              <a:ln>
                <a:solidFill>
                  <a:srgbClr val="365F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cument with solid fill">
                <a:extLst>
                  <a:ext uri="{FF2B5EF4-FFF2-40B4-BE49-F238E27FC236}">
                    <a16:creationId xmlns:a16="http://schemas.microsoft.com/office/drawing/2014/main" id="{F59F4268-D5FF-1AD4-63BA-F4E371A5EE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8113" y="2025546"/>
                <a:ext cx="457200" cy="457200"/>
              </a:xfrm>
              <a:prstGeom prst="rect">
                <a:avLst/>
              </a:prstGeom>
            </p:spPr>
          </p:pic>
        </p:grpSp>
        <p:sp>
          <p:nvSpPr>
            <p:cNvPr id="36" name="Rounded Rectangle 16">
              <a:extLst>
                <a:ext uri="{FF2B5EF4-FFF2-40B4-BE49-F238E27FC236}">
                  <a16:creationId xmlns:a16="http://schemas.microsoft.com/office/drawing/2014/main" id="{39385F80-C530-A8F6-963F-AC1A8F2E1D4B}"/>
                </a:ext>
              </a:extLst>
            </p:cNvPr>
            <p:cNvSpPr/>
            <p:nvPr/>
          </p:nvSpPr>
          <p:spPr>
            <a:xfrm>
              <a:off x="5240635" y="1458303"/>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Franklin Gothic Demi" panose="020B0603020102020204" pitchFamily="34" charset="0"/>
                </a:rPr>
                <a:t>141</a:t>
              </a:r>
              <a:endParaRPr lang="en-US" sz="1600" i="0">
                <a:solidFill>
                  <a:schemeClr val="bg1"/>
                </a:solidFill>
                <a:latin typeface="Franklin Gothic Demi" panose="020B0603020102020204" pitchFamily="34" charset="0"/>
              </a:endParaRPr>
            </a:p>
            <a:p>
              <a:pPr algn="ctr"/>
              <a:r>
                <a:rPr lang="en-US" sz="1200" spc="10">
                  <a:solidFill>
                    <a:schemeClr val="bg1"/>
                  </a:solidFill>
                </a:rPr>
                <a:t>Applications Submitted</a:t>
              </a:r>
            </a:p>
          </p:txBody>
        </p:sp>
        <p:sp>
          <p:nvSpPr>
            <p:cNvPr id="45" name="Right Arrow 39">
              <a:extLst>
                <a:ext uri="{FF2B5EF4-FFF2-40B4-BE49-F238E27FC236}">
                  <a16:creationId xmlns:a16="http://schemas.microsoft.com/office/drawing/2014/main" id="{57F33636-4971-B353-1CEE-CC745FB8FF33}"/>
                </a:ext>
              </a:extLst>
            </p:cNvPr>
            <p:cNvSpPr/>
            <p:nvPr/>
          </p:nvSpPr>
          <p:spPr>
            <a:xfrm>
              <a:off x="4823396" y="1775955"/>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1786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C825F3FB463346B43B0DFCE6205878" ma:contentTypeVersion="15" ma:contentTypeDescription="Create a new document." ma:contentTypeScope="" ma:versionID="7958f61b85001d04e5a7d2ef279df146">
  <xsd:schema xmlns:xsd="http://www.w3.org/2001/XMLSchema" xmlns:xs="http://www.w3.org/2001/XMLSchema" xmlns:p="http://schemas.microsoft.com/office/2006/metadata/properties" xmlns:ns2="d3bc0bcd-a413-4881-b8b4-2d1bcdeabdfe" xmlns:ns3="d9a84e91-7310-4a2d-a070-072c3788980e" targetNamespace="http://schemas.microsoft.com/office/2006/metadata/properties" ma:root="true" ma:fieldsID="4e039d50dbc28473d950faca6af7909a" ns2:_="" ns3:_="">
    <xsd:import namespace="d3bc0bcd-a413-4881-b8b4-2d1bcdeabdfe"/>
    <xsd:import namespace="d9a84e91-7310-4a2d-a070-072c3788980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bc0bcd-a413-4881-b8b4-2d1bcdeabd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fe196db-0334-4477-9bbc-2f8ce82265d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a84e91-7310-4a2d-a070-072c3788980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8a91fa8-e484-4fb0-9b14-48aecf8ead90}" ma:internalName="TaxCatchAll" ma:showField="CatchAllData" ma:web="d9a84e91-7310-4a2d-a070-072c378898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9a84e91-7310-4a2d-a070-072c3788980e">
      <UserInfo>
        <DisplayName>Davenport, Tom</DisplayName>
        <AccountId>47</AccountId>
        <AccountType/>
      </UserInfo>
      <UserInfo>
        <DisplayName>Ruda, Emily</DisplayName>
        <AccountId>12</AccountId>
        <AccountType/>
      </UserInfo>
      <UserInfo>
        <DisplayName>Warnick, Lesley</DisplayName>
        <AccountId>15</AccountId>
        <AccountType/>
      </UserInfo>
      <UserInfo>
        <DisplayName>Mandt, Taryss</DisplayName>
        <AccountId>49</AccountId>
        <AccountType/>
      </UserInfo>
      <UserInfo>
        <DisplayName>Campbell, Thomas</DisplayName>
        <AccountId>65</AccountId>
        <AccountType/>
      </UserInfo>
    </SharedWithUsers>
    <TaxCatchAll xmlns="d9a84e91-7310-4a2d-a070-072c3788980e" xsi:nil="true"/>
    <lcf76f155ced4ddcb4097134ff3c332f xmlns="d3bc0bcd-a413-4881-b8b4-2d1bcdeabdf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95D7C1-A9B2-4F8F-BDF2-7FDABFB4C43B}">
  <ds:schemaRefs>
    <ds:schemaRef ds:uri="http://schemas.microsoft.com/sharepoint/v3/contenttype/forms"/>
  </ds:schemaRefs>
</ds:datastoreItem>
</file>

<file path=customXml/itemProps2.xml><?xml version="1.0" encoding="utf-8"?>
<ds:datastoreItem xmlns:ds="http://schemas.openxmlformats.org/officeDocument/2006/customXml" ds:itemID="{65325F59-8307-4CCD-A21B-008F32137835}">
  <ds:schemaRefs>
    <ds:schemaRef ds:uri="d3bc0bcd-a413-4881-b8b4-2d1bcdeabdfe"/>
    <ds:schemaRef ds:uri="d9a84e91-7310-4a2d-a070-072c378898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55F2CF-58CA-44FF-8E84-C100CA380971}">
  <ds:schemaRefs>
    <ds:schemaRef ds:uri="d3bc0bcd-a413-4881-b8b4-2d1bcdeabdfe"/>
    <ds:schemaRef ds:uri="d9a84e91-7310-4a2d-a070-072c378898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5264</Words>
  <Application>Microsoft Office PowerPoint</Application>
  <PresentationFormat>Letter Paper (8.5x11 in)</PresentationFormat>
  <Paragraphs>569</Paragraphs>
  <Slides>21</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Arial</vt:lpstr>
      <vt:lpstr>Calibri</vt:lpstr>
      <vt:lpstr>Franklin Gothic Book</vt:lpstr>
      <vt:lpstr>Franklin Gothic Book (Body)</vt:lpstr>
      <vt:lpstr>Franklin Gothic Demi</vt:lpstr>
      <vt:lpstr>Franklin Gothic Heavy</vt:lpstr>
      <vt:lpstr>Franklin Gothic Medium</vt:lpstr>
      <vt:lpstr>Graphik</vt:lpstr>
      <vt:lpstr>GRAPHIK-SEMIBOLD</vt:lpstr>
      <vt:lpstr>Palatino Linotype</vt:lpstr>
      <vt:lpstr>Segoe UI</vt:lpstr>
      <vt:lpstr>System Font Regular</vt:lpstr>
      <vt:lpstr>Wingdings</vt:lpstr>
      <vt:lpstr>Office Theme</vt:lpstr>
      <vt:lpstr>3_Office Theme</vt:lpstr>
      <vt:lpstr>PowerPoint Presentation</vt:lpstr>
      <vt:lpstr>PowerPoint Presentation</vt:lpstr>
      <vt:lpstr>PowerPoint Presentation</vt:lpstr>
      <vt:lpstr>Message from the Division Chief</vt:lpstr>
      <vt:lpstr>PowerPoint Presentation</vt:lpstr>
      <vt:lpstr>PowerPoint Presentation</vt:lpstr>
      <vt:lpstr>PowerPoint Presentation</vt:lpstr>
      <vt:lpstr>PowerPoint Presentation</vt:lpstr>
      <vt:lpstr>Data Analysis Summary</vt:lpstr>
      <vt:lpstr>Applications and Educational Content</vt:lpstr>
      <vt:lpstr>Top Activities and Engagement</vt:lpstr>
      <vt:lpstr>Learner Employment Sector and Region</vt:lpstr>
      <vt:lpstr>Uniformed Service Members and MTFs</vt:lpstr>
      <vt:lpstr>Learner Trends and Professions</vt:lpstr>
      <vt:lpstr>Accreditation Trends</vt:lpstr>
      <vt:lpstr>Marketing and Outreach</vt:lpstr>
      <vt:lpstr>Collaboration with our Partners</vt:lpstr>
      <vt:lpstr>Event Planning</vt:lpstr>
      <vt:lpstr>Cost Savings and Return on Investment</vt:lpstr>
      <vt:lpstr>PowerPoint Presentation</vt:lpstr>
      <vt:lpstr>Key Takeaways and Recommendations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Plata, Paulina</dc:creator>
  <cp:lastModifiedBy>Adams, Jasmine J CTR (USA)</cp:lastModifiedBy>
  <cp:revision>2</cp:revision>
  <cp:lastPrinted>2023-01-26T19:17:50Z</cp:lastPrinted>
  <dcterms:created xsi:type="dcterms:W3CDTF">2023-01-04T23:52:43Z</dcterms:created>
  <dcterms:modified xsi:type="dcterms:W3CDTF">2025-01-16T02:26:11Z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2023-01-04T23:52:43Z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df1a9757-e9d7-45ba-859f-f5325f222ba6</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0x0101005EC825F3FB463346B43B0DFCE6205878</vt:lpwstr>
  </property>
</Properties>
</file>